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67" r:id="rId3"/>
    <p:sldId id="257" r:id="rId4"/>
    <p:sldId id="258" r:id="rId5"/>
    <p:sldId id="268" r:id="rId6"/>
    <p:sldId id="259" r:id="rId7"/>
    <p:sldId id="266" r:id="rId8"/>
    <p:sldId id="269" r:id="rId9"/>
    <p:sldId id="286" r:id="rId10"/>
    <p:sldId id="287" r:id="rId11"/>
    <p:sldId id="288" r:id="rId12"/>
    <p:sldId id="289" r:id="rId13"/>
    <p:sldId id="290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8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A4C48-BF27-4C14-AC06-B9AB05DC4348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382A8-7819-4E81-981E-716C569E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6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1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781B-8992-4A14-8DC4-9D05DD68D6C0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2B3B9-D5CB-43CD-B92C-92C6615B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T_0KuF-j8EdQnMWZdBJ4HT8cMADkc6GnUgcR7InduK601Xf7pm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76200"/>
            <a:ext cx="7120667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u="sng" dirty="0" smtClean="0"/>
              <a:t>Ok, what’s up?</a:t>
            </a:r>
          </a:p>
          <a:p>
            <a:pPr algn="ctr"/>
            <a:r>
              <a:rPr lang="en-US" sz="8800" b="1" dirty="0" smtClean="0"/>
              <a:t>In the box?</a:t>
            </a:r>
          </a:p>
          <a:p>
            <a:pPr algn="ctr"/>
            <a:r>
              <a:rPr lang="en-US" sz="8800" b="1" dirty="0" smtClean="0"/>
              <a:t>Out the box?</a:t>
            </a:r>
          </a:p>
          <a:p>
            <a:pPr algn="ctr"/>
            <a:r>
              <a:rPr lang="en-US" sz="8800" b="1" dirty="0" smtClean="0"/>
              <a:t>New box?</a:t>
            </a:r>
          </a:p>
          <a:p>
            <a:pPr algn="ctr"/>
            <a:r>
              <a:rPr lang="en-US" sz="8800" b="1" dirty="0" smtClean="0"/>
              <a:t>No box?</a:t>
            </a:r>
            <a:endParaRPr lang="en-US" sz="8800" b="1" dirty="0"/>
          </a:p>
        </p:txBody>
      </p:sp>
      <p:pic>
        <p:nvPicPr>
          <p:cNvPr id="2052" name="Picture 4" descr="http://t0.gstatic.com/images?q=tbn:ANd9GcSlIdiM4qQed8Zc_1OOeDNdFkvXtCq1oK9wBTXHwCSyNGq71PFa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00400"/>
            <a:ext cx="12954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6400800"/>
            <a:ext cx="259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Why do I have to choose?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9731" y="64008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Yes, yes, yes, and yes!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52800" y="152400"/>
            <a:ext cx="4114800" cy="41148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4" name="Oval 3"/>
          <p:cNvSpPr/>
          <p:nvPr/>
        </p:nvSpPr>
        <p:spPr>
          <a:xfrm>
            <a:off x="2623159" y="2493723"/>
            <a:ext cx="4114800" cy="4114800"/>
          </a:xfrm>
          <a:prstGeom prst="ellipse">
            <a:avLst/>
          </a:prstGeom>
          <a:solidFill>
            <a:schemeClr val="accent3">
              <a:lumMod val="75000"/>
              <a:alpha val="2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In the box,</a:t>
            </a:r>
            <a:br>
              <a:rPr lang="en-US" sz="4200" b="1" dirty="0" smtClean="0"/>
            </a:br>
            <a:r>
              <a:rPr lang="en-US" sz="4200" b="1" dirty="0" smtClean="0"/>
              <a:t>out the box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3586" y="762000"/>
            <a:ext cx="298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Civil rights </a:t>
            </a:r>
            <a:br>
              <a:rPr lang="en-US" sz="2000" b="1" dirty="0" smtClean="0"/>
            </a:br>
            <a:r>
              <a:rPr lang="en-US" sz="2000" b="1" dirty="0" smtClean="0"/>
              <a:t>movement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67919" y="4876800"/>
            <a:ext cx="1877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Pan Africanists-Nationalists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15222" y="2897015"/>
            <a:ext cx="204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Black</a:t>
            </a:r>
          </a:p>
          <a:p>
            <a:pPr algn="ctr"/>
            <a:r>
              <a:rPr lang="en-US" sz="2000" b="1" dirty="0" smtClean="0"/>
              <a:t>Caucuses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06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52800" y="152400"/>
            <a:ext cx="4114800" cy="41148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4" name="Oval 3"/>
          <p:cNvSpPr/>
          <p:nvPr/>
        </p:nvSpPr>
        <p:spPr>
          <a:xfrm>
            <a:off x="2623159" y="2493723"/>
            <a:ext cx="4114800" cy="4114800"/>
          </a:xfrm>
          <a:prstGeom prst="ellipse">
            <a:avLst/>
          </a:prstGeom>
          <a:solidFill>
            <a:schemeClr val="accent3">
              <a:lumMod val="75000"/>
              <a:alpha val="2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In the box,</a:t>
            </a:r>
          </a:p>
          <a:p>
            <a:r>
              <a:rPr lang="en-US" sz="4200" b="1" dirty="0" smtClean="0"/>
              <a:t>out the box, and new box</a:t>
            </a:r>
            <a:endParaRPr lang="en-US" sz="4200" b="1" dirty="0"/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4114800" cy="4114800"/>
          </a:xfrm>
          <a:prstGeom prst="ellipse">
            <a:avLst/>
          </a:prstGeom>
          <a:solidFill>
            <a:schemeClr val="accent2">
              <a:lumMod val="75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6" name="TextBox 5"/>
          <p:cNvSpPr txBox="1"/>
          <p:nvPr/>
        </p:nvSpPr>
        <p:spPr>
          <a:xfrm>
            <a:off x="3763586" y="762000"/>
            <a:ext cx="298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Civil rights </a:t>
            </a:r>
            <a:br>
              <a:rPr lang="en-US" sz="2000" b="1" dirty="0" smtClean="0"/>
            </a:br>
            <a:r>
              <a:rPr lang="en-US" sz="2000" b="1" dirty="0" smtClean="0"/>
              <a:t>movement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4162455"/>
            <a:ext cx="1383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Marxists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18348" y="4389329"/>
            <a:ext cx="302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Revolutionary</a:t>
            </a:r>
          </a:p>
          <a:p>
            <a:pPr algn="ctr"/>
            <a:r>
              <a:rPr lang="en-US" sz="2000" b="1" dirty="0" smtClean="0"/>
              <a:t>Nationalists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67919" y="4876800"/>
            <a:ext cx="1877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Pan Africanists-Nationalists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15222" y="2897015"/>
            <a:ext cx="204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Black</a:t>
            </a:r>
          </a:p>
          <a:p>
            <a:pPr algn="ctr"/>
            <a:r>
              <a:rPr lang="en-US" sz="2000" b="1" dirty="0" smtClean="0"/>
              <a:t>Caucuses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66545" y="2311758"/>
            <a:ext cx="185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Revolutionary Democrats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995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61151" y="152400"/>
            <a:ext cx="4114800" cy="41148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4" name="Oval 3"/>
          <p:cNvSpPr/>
          <p:nvPr/>
        </p:nvSpPr>
        <p:spPr>
          <a:xfrm>
            <a:off x="2615852" y="2489548"/>
            <a:ext cx="4114800" cy="4114800"/>
          </a:xfrm>
          <a:prstGeom prst="ellipse">
            <a:avLst/>
          </a:prstGeom>
          <a:solidFill>
            <a:schemeClr val="accent3">
              <a:lumMod val="75000"/>
              <a:alpha val="2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In the box,</a:t>
            </a:r>
          </a:p>
          <a:p>
            <a:r>
              <a:rPr lang="en-US" sz="4200" b="1" dirty="0" smtClean="0"/>
              <a:t>out the box,</a:t>
            </a:r>
          </a:p>
          <a:p>
            <a:r>
              <a:rPr lang="en-US" sz="4200" b="1" dirty="0" smtClean="0"/>
              <a:t>and new box:</a:t>
            </a:r>
          </a:p>
          <a:p>
            <a:r>
              <a:rPr lang="en-US" sz="4200" b="1" dirty="0" smtClean="0"/>
              <a:t>the Black Liberation</a:t>
            </a:r>
          </a:p>
          <a:p>
            <a:r>
              <a:rPr lang="en-US" sz="4200" b="1" dirty="0" smtClean="0"/>
              <a:t>Movement</a:t>
            </a:r>
            <a:endParaRPr lang="en-US" sz="4200" b="1" dirty="0"/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4114800" cy="4114800"/>
          </a:xfrm>
          <a:prstGeom prst="ellipse">
            <a:avLst/>
          </a:prstGeom>
          <a:solidFill>
            <a:schemeClr val="accent2">
              <a:lumMod val="75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6" name="TextBox 5"/>
          <p:cNvSpPr txBox="1"/>
          <p:nvPr/>
        </p:nvSpPr>
        <p:spPr>
          <a:xfrm>
            <a:off x="3763586" y="762000"/>
            <a:ext cx="298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Civil rights </a:t>
            </a:r>
            <a:br>
              <a:rPr lang="en-US" sz="2000" b="1" dirty="0" smtClean="0"/>
            </a:br>
            <a:r>
              <a:rPr lang="en-US" sz="2000" b="1" dirty="0" smtClean="0"/>
              <a:t>movement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4162455"/>
            <a:ext cx="1383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Marxists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18348" y="4389329"/>
            <a:ext cx="302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Revolutionary</a:t>
            </a:r>
          </a:p>
          <a:p>
            <a:pPr algn="ctr"/>
            <a:r>
              <a:rPr lang="en-US" sz="2000" b="1" dirty="0" smtClean="0"/>
              <a:t>Nationalists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67919" y="4876800"/>
            <a:ext cx="1877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Pan Africanists-Nationalists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15222" y="2897015"/>
            <a:ext cx="204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Black</a:t>
            </a:r>
          </a:p>
          <a:p>
            <a:pPr algn="ctr"/>
            <a:r>
              <a:rPr lang="en-US" sz="2000" b="1" dirty="0" smtClean="0"/>
              <a:t>Caucuses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66545" y="2311758"/>
            <a:ext cx="185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Revolutionary Democrats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97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3657600" cy="6555641"/>
          </a:xfrm>
          <a:prstGeom prst="rect">
            <a:avLst/>
          </a:prstGeom>
          <a:noFill/>
          <a:ln w="117475">
            <a:noFill/>
          </a:ln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4200" b="1" dirty="0" smtClean="0"/>
              <a:t>The Black </a:t>
            </a:r>
            <a:r>
              <a:rPr lang="en-US" sz="4200" b="1" dirty="0"/>
              <a:t>Liberation</a:t>
            </a:r>
          </a:p>
          <a:p>
            <a:r>
              <a:rPr lang="en-US" sz="4200" b="1" dirty="0"/>
              <a:t>Movement</a:t>
            </a:r>
          </a:p>
          <a:p>
            <a:r>
              <a:rPr lang="en-US" sz="4200" b="1" dirty="0"/>
              <a:t>i</a:t>
            </a:r>
            <a:r>
              <a:rPr lang="en-US" sz="4200" b="1" dirty="0" smtClean="0"/>
              <a:t>n </a:t>
            </a:r>
            <a:br>
              <a:rPr lang="en-US" sz="4200" b="1" dirty="0" smtClean="0"/>
            </a:br>
            <a:r>
              <a:rPr lang="en-US" sz="4200" b="1" dirty="0" smtClean="0"/>
              <a:t>moments</a:t>
            </a:r>
          </a:p>
          <a:p>
            <a:r>
              <a:rPr lang="en-US" sz="4200" b="1" dirty="0" smtClean="0"/>
              <a:t>of higher</a:t>
            </a:r>
          </a:p>
          <a:p>
            <a:r>
              <a:rPr lang="en-US" sz="4200" b="1" dirty="0" smtClean="0"/>
              <a:t>unity</a:t>
            </a:r>
            <a:endParaRPr lang="en-US" sz="4200" b="1" dirty="0"/>
          </a:p>
        </p:txBody>
      </p:sp>
      <p:sp>
        <p:nvSpPr>
          <p:cNvPr id="13" name="Oval 12"/>
          <p:cNvSpPr/>
          <p:nvPr/>
        </p:nvSpPr>
        <p:spPr>
          <a:xfrm>
            <a:off x="3352800" y="152400"/>
            <a:ext cx="4114800" cy="4114800"/>
          </a:xfrm>
          <a:prstGeom prst="ellipse">
            <a:avLst/>
          </a:prstGeom>
          <a:noFill/>
          <a:ln w="1174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4" name="Oval 13"/>
          <p:cNvSpPr/>
          <p:nvPr/>
        </p:nvSpPr>
        <p:spPr>
          <a:xfrm>
            <a:off x="2590800" y="2514600"/>
            <a:ext cx="4114800" cy="4114800"/>
          </a:xfrm>
          <a:prstGeom prst="ellipse">
            <a:avLst/>
          </a:prstGeom>
          <a:noFill/>
          <a:ln w="1174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5" name="Oval 14"/>
          <p:cNvSpPr/>
          <p:nvPr/>
        </p:nvSpPr>
        <p:spPr>
          <a:xfrm>
            <a:off x="4876800" y="2057400"/>
            <a:ext cx="4114800" cy="4114800"/>
          </a:xfrm>
          <a:prstGeom prst="ellipse">
            <a:avLst/>
          </a:prstGeom>
          <a:noFill/>
          <a:ln w="1174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3" name="Oval 2"/>
          <p:cNvSpPr/>
          <p:nvPr/>
        </p:nvSpPr>
        <p:spPr>
          <a:xfrm>
            <a:off x="3352800" y="152400"/>
            <a:ext cx="4114800" cy="411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4" name="Oval 3"/>
          <p:cNvSpPr/>
          <p:nvPr/>
        </p:nvSpPr>
        <p:spPr>
          <a:xfrm>
            <a:off x="2623159" y="2493723"/>
            <a:ext cx="4114800" cy="411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4114800" cy="411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6" name="TextBox 5"/>
          <p:cNvSpPr txBox="1"/>
          <p:nvPr/>
        </p:nvSpPr>
        <p:spPr>
          <a:xfrm>
            <a:off x="3763586" y="762000"/>
            <a:ext cx="298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Civil rights </a:t>
            </a:r>
            <a:br>
              <a:rPr lang="en-US" sz="2000" b="1" dirty="0" smtClean="0"/>
            </a:br>
            <a:r>
              <a:rPr lang="en-US" sz="2000" b="1" dirty="0" smtClean="0"/>
              <a:t>movement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4162455"/>
            <a:ext cx="1383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Marxists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18348" y="4389329"/>
            <a:ext cx="302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Revolutionary</a:t>
            </a:r>
          </a:p>
          <a:p>
            <a:pPr algn="ctr"/>
            <a:r>
              <a:rPr lang="en-US" sz="2000" b="1" dirty="0" smtClean="0"/>
              <a:t>Nationalists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67919" y="4876800"/>
            <a:ext cx="1877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Pan Africanists-Nationalists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15222" y="2897015"/>
            <a:ext cx="204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Black</a:t>
            </a:r>
          </a:p>
          <a:p>
            <a:pPr algn="ctr"/>
            <a:r>
              <a:rPr lang="en-US" sz="2000" b="1" dirty="0" smtClean="0"/>
              <a:t>Caucuses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66545" y="2311758"/>
            <a:ext cx="185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Revolutionary Democrats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036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0481E-7 L 0.00833 0.11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8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185 L 0.04236 0.035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18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23682E-6 L 0.03107 -0.071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36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17299E-6 L -0.004 -0.069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4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2544E-6 L -0.07552 -0.056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28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6642E-6 L -0.02916 0.068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3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20025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Critical moments of unity and upsurge for the BLM: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Jena Louisiana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Katrina</a:t>
            </a:r>
          </a:p>
          <a:p>
            <a:pPr marL="342900" indent="-342900">
              <a:buAutoNum type="arabicPeriod"/>
            </a:pPr>
            <a:r>
              <a:rPr lang="en-US" sz="2800" b="1" dirty="0" err="1" smtClean="0"/>
              <a:t>Trayvon</a:t>
            </a:r>
            <a:r>
              <a:rPr lang="en-US" sz="2800" b="1" dirty="0" smtClean="0"/>
              <a:t> Martin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Stevie Wonder singing for the IDF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Re-election of Obama (be careful what you wish for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0242" name="Picture 2" descr="https://encrypted-tbn1.gstatic.com/images?q=tbn:ANd9GcRheoi0BrEYiY29rrybndEa9vjpQSDgOx9Rsi_M3mtZISgPw4UR9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50000"/>
          <a:stretch/>
        </p:blipFill>
        <p:spPr bwMode="auto">
          <a:xfrm>
            <a:off x="307817" y="2895600"/>
            <a:ext cx="236160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3.gstatic.com/images?q=tbn:ANd9GcRVqEkl2nxgtvq7YjFIx6BcaaGfz2NS7xKnorD3FY-zrMWMSJ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88" y="3048000"/>
            <a:ext cx="242514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0.gstatic.com/images?q=tbn:ANd9GcSHa4XYTlKNMZS27pg2lSASXis1zrPhk1v6aHaiUMCwU3jsIo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895600" cy="368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hQSERUUExQVFBUUFxwaGRgXGRgYHBQcHBodHxcaFxgYHSYfGB0jGRgVHy8gIycpLCwsGB4xNTAqNSYrLCkBCQoKDgwOGg8PGiwkHyQsLCwpLCwsLCksLCwsKSwsLCwsLCwsLCwsLCwsLCwpLCwsLCwsLCwpLCwpLCwsLCwsLP/AABEIALsBDQMBIgACEQEDEQH/xAAcAAACAgMBAQAAAAAAAAAAAAAEBQMGAQIHAAj/xABAEAABAwIEAwYEBAUDAwQDAAABAgMRACEEBRIxQVFhBhMicYGRMqGx8AdCwdEUI1Jy4WKS8RUWonOCssIXJDP/xAAaAQADAQEBAQAAAAAAAAAAAAACAwQBBQAG/8QAKxEAAgICAgEDBAEEAwAAAAAAAAECEQMhBBIxEyJBBVFhcSNCgZHRFBUy/9oADAMBAAIRAxEAPwAfKOyq0uAzJq4YHInlK8aoTGwrXsjiu8cM1dSoVzeO55Md5CvLFY5+0o+Y9gW4Kh8VUl/EuMqUgnbnXZcZikpSZNcn7TlL2ICW9yd6Z6UU7fgBZHLXyKmMcoEmd6MOPKrzfnWcw7PFpuZpRhNXK1UcfPjyq47QnLglF7DXniTck+d6yjFqAgKMetCldSTV9xEdGzdeJPM1ojG8KjdNqgQmL1PklekOhBLYQ41I1bEXmmOB7RurAQtUgfOk5zC0VvhMNKkxxP8AzUE8dxdlUZpTi0X3LsYlVqW5kypT2lJ3pvgcClCQaBxK9LwUK4nAhCXIafg6nOlNYu0QVzBow4v8R+dQP4PWJPGjMyy7WsOKO3D96FxGO1oITwkTV3Jf8i6fHk5mLE5q5AbMN2TvRDBKzegGBJp3lmHk0nNNY1bLoR+Cw5WzCRTzDIpZhERFNmtq+Zb9TL2Y6elQWwaJcFqFw5otW1dvjbg0QT8gGLTIpPiG6NzXNkNSn4lf0jh/ceH1qtvZsVG6tI5JEfPekPg5M0+y1+yjHlUUa4/AhXCqtjsEUHpVmU22sQb9CZ+RpfimEoEbpN45TvXTxcbJhWnZssscmmqK/hk+IGpcUmHkGvPNaVApPGSK1x65KSOFUX2l/YVVIkzbD+IHmKY5Kj+SoedQY9MoSanyFVlCpsjvD+hkdZBazmriD8UxwNO0ZgFt6lgUheb8Sh1NMcIJYUKLPig0nR7FJptDbDYhlQgFIqRWDnZdc+bURtUyMycTYKNBL6a7uMv8gx5n3RY8ozoYchR2O9Wl3tnKJQhSrcBVQw2Ud53fIn3rpmDy9CWwNI2q/iSTg6+5Jyl7jm+bZ4+8YIKRROG7NyhKkmFc6e5zgRqsBWcM54IrPqHf0W4PaFcVr1KYhxOTPPQkqgfWpcfgW8OxptMR61Y0qCUE8a57jcYt11ZOyTArjfRp5uTnSuox3+y3mOMIN/L0ArSJrZKaiVUjaq+ya2ctPRKvD+GaXPKtFPWh4DNJFbkVmWFVQOOdtoDIpllLvjT0NAqTerJkuTKML2rncjLHFBuRbhhKU1RYRjSQBXgRebmoQ4AkjiKT5TilLdVqPP0rgYoPco6o7eXNaUK8khzFS1qSdh86gwY+McjXojEKHOtmUw6RzFXPxr7EaNGG/FVrytiBSLBMS4atOERtXM52W1SHYojBhNMDYUJhxRumuTijdszI9kmHVtSrtj2zawaNJcSHVCQn4lITxcKBJjlIj0BrXtXnRwmEW4gAuEhDYNxrWYSTzCRqURx0xxr56zJtbjinlNOPNtqPeuSqXVbkuLvpJURtFiIvFfS/TON3TcvBzs86ei7/AP5Aw51ae+d03JAAmTc+Ig/ERMxvS9z8TWxJTh3FAc1JSB5wDVWX2dxTmJShTBQ47CkJ0d2IIlMDZKQkaugBmrNj+wjiQlnvmUqKJCgA3qcbSott8NZUSoajedB513PSgn1EepNps83+JS1KCQywnUAQpTqoTN4UqIBiR0PlFHY/tUWltpxDK2w42lYIUlYOoSCNP5SbTuLze1cyVgl6C4R4deiZHxRMRM7cYinORZyxh3tTzScUnVckqBCSk6tKTbVKgQTN0cjTPSiCssi+rLbglC5EmCkix6H7B6il38V49CiNYEjgHAN4HAjiPUVXsP2lSkthtISgApWkfmJM95O87DTtY8VGp80d1aSkysHWg8uPsQNv2qSeKpUVRncS9LeCmRG4qXID4leVJGndTaHUfCsAxyP5h6GRTns+sFfmK5k41ikVJ+9AuOb/AJqvOicv+BQrbNUQ6axlqbkUbl2xJ/oyKqZW3EQo+daEUZmTELV50JXQi7SZFJU6L1kibJUeFWw5okJF6pfZ5wluKmcbckioPp7rvF/cZzU9NDPMcwBoDAPFSlAc6FOFXyqbK8OpKyTYVVzZxXHlT3RFhhPunTB86zVxpBEVXskxEhWrdRJq157g1OiBVeTlf8M2pbivCOQkk8ABxJqH6Fnw417qTZRy8WbKnrQBi0AEmlL+coQd5PLh70Fm2al5UTpTwAvwm5+tLUoFhxnYyZHmNpM2r6PJk7P2kuPG0tj5vtTfToHmSo/QVovNxq8SVJ3uASLSDHHhypWhBSJ1QZtB+Ezafv8AWshGsSE6uoMH0mbbbgUp5JPTGLGl4RfMgy1pxPea0rA5H4fMcPWicyz8JGhv/iucIeWhepCikxsLSBE7ABYtTjAY3vB/q4xx6jmDXMnw++T1MjtfCLVyOsOsVRacgcK9c3JofAGMQR1NS9mzClDmKidGnFD+4VPJfyTj+B8P/EX+QjHiHwedexZ0qCudSZ+iCg0OXu9UkcjS4u4qX4Dl5Y7yhr8x41YmBSzL2oApq2K4HIl2kyuKqIbhzU7mIodu1aqVepoNpUhTjbKp+LGKUnBtKSCQMQmY/wDTc0zHCa5QjMX1/wD67QLaVHxNCVFwqCJlKt7tpUCYCZm0W7d2raSvDaVAKBWixEixmb+VLMo7MpQ1/IbQ2FWUoWsdxIBJJr6z6RlfoVW7f+znZ8a7W3oW4TtWkNErdS+834FrSZvbwyRJSISAbA6ZikeL7dMYkradEKIIG5QeI1HdKgb6htFHYv8ACks61hQUFTKWlEKCSZ2WmTA5X5VWmeyDJc1IUttJkRIJg7jxDkY966bW7kDFqqjVCt7sQ66kuMEOiTqH50mb6+BPUb0tf7MuIVdKgJ+EzqieHhAJiupYLBow+otfEqJM/wBIIEdCDfnAon/qinBBA84iverJHnhg9nLXeyjoSCITI2kz6mLG8VrmOPBKVwUOgaXUxpSFp2UiDYLEEiwCp4ERe81FwIj76VSM/wAGVOgISStQiBxjj70UMnZ0wZY+quJauw+ZB5pxspA0q1ADkoX/APIK96ZKKsOvWm4pZ+HeBWz3zbiQFHSoQUKtcEEpJjcWNWjEsAiDXG5E1DNJfB0cUXPEm/ICcd3p1URgF+OlDzRZVI2o7B4gFYIpunD2+BSbUtkWdN/zD1pXFPM9R4gedKyzVGCX8aEZY+5jxntE0jYitj2vRzFc/AqRKKXH6bCP9TDfNk/hF3c7XoqL/u5PCaqAitw4K3/rsT82/wC4P/MyfFFpX2vPAGkec47EYoSlCu7QDcXF91GOo0+/M0A6/AnkJrrfZ3KwlltIgBKQD1MXPuT70UeNiwSThHZnqzypqT0cda7PuOKjRoCZknc7TPHYgUTh+yLxUQlpa+oi8mAeFr33teu3PZY2RqgeZj60pceCbzHGnyySiDHHFnPf+xX0p1aNF7iZ24gD60szDKym5Gk9Ou/6X3tXS8TnIGxvVIzdzvFEE24cfvifOsjO2bLHSKliAYgjbxAztzN/KPWh8JidDgUBafkbEffGm2ZItaSQIA9P1vbqdqQuHiBzPvYj751TF2hLVHRcjd/nAdKlztEPA+VLMle/mtnmB8wKd9pUwpJrlZFWdflF0H/GTZ+JZSryoPImLyaXrzFbkI4VYsqagCpc14cXUOHvnY/wgtRrJvQbJotmvnsl+S5rQYo2qFS4ubCk+OzsRq1FDY/NMTfcnkeA/elT/admw1rOqwAAv5TvaTO1dLF9KnNJydfj5JHlS8DLtTnrTbMObbjxRwIT9ePKiGe2bCGQp9pbDIhLYSrUuNgSiLk3MCTvuQYW5eEOhWlwmROlwagrmCB+xFUv8Sc/Qs9ypgt4hoiVBXhKSATCUnTcaLxItyr6Xi4o4Y9YIgzLvtnRs8zQFP8AJWlwKRqbcBsoESmOh2I4fTmePzBQWtbS2XEkhQbUoBSZAKglXMLKrdKTZZ2mWxhygpUTcNzICNUmfdUx+9B5dkqjBcHhURzne/pVcvGxOOLTH2B7SwoAXBKUFBspFoPPjeNquLa0hOqL7R14/rXPcXliGngpVhawMhXrG1xaNhzp6znqdybpBIHMnc+UzFJmk/A6N/IRmeLKlH6e1IM4dSlIcmDIAixInxAb8Cbna1Zcx+pR+/8AmsPZm2hKQ6gKQ5KT/piIPPf6UqKfaw5aRJkmDbbzDDLZK+7XclRkkkKCkqItcwPWujvN1yHG9oghbQYToDJBmQSVBU7i3CPU1cHM5xChrAASRI8jt8qj5nHyZJRl+Cjj5oRTiP8AFMgiCKRqQWlg8JrfJO0PeqKFiFCmWKYncVJBywy6yGzSmrRDmWMS4lJBuKFSu1DO4bQbV5LlqvxV10STbvZW9dZ7414CsgV0rIz2o1nUazWDWHjRaj6/Sux4JxzSNO1cbWJroCPxKwjcJC1WtOk36+XGk5YOTVDsUkrss+IcWTEm8wOZpS7lrmkSY6GtU9s0qb7xBBF/EPyxvNVHFfiEtayGmluXsRx6wBNK9Ny8D+3XY5xDKhYT1O8UpxODChAJB+/81E324eTCV4ZweQM9KZ4TF974lJKFH8qhpV/t4+k/OseNw2e7qRV8yC0mFAxwPBUXPqb/ADpQ14laRuridgL3VGwG9qv2cYJLjZEGYnqD+hquOYE4ZjUlsLKhLmrYA/Cg8RbgOVOhkVfkXLHbCsvcbSttKFLUUpTdSQkOAWKkQSY6G8Xqz9p0/wApKqp2CcDoQoAILJO3FKht7x7mmuJzRbiQg7CpMsG5qX28j3UVR7K2ryatOXGq/gkRT/L65/L9w/AqHbJrOYOkNKAMFUJB/uMH5TWjJpR2gxU24IIn9fvpUfGwerlS+Fsfmn1gYzrNMPh20rcSkxsFAKjqEm0286So7bHEMrSMKA0qxWsJDabXMRKjEWHGKr2Z9qGUveJhL6k2l5Sw2iDdKENxJvdavIAASojtT2jRi2kuMy3FlsGDon4Vocgd4hV9wCCTO819fjwJrzs4c8zukVVzHOoOlDq9A2vBjzFWnsZ2fbeWX8SSsC6Qok61D8yv6gDaOJB5CqjicAtKG3FwkOyUg/EpIMFccElUgHjpVyqx5dm6kgISAFEbj4QOJHK1oHSgm7XtDxq/If21YRqK2rgXVO8gAEp5x/nhSHLu0X5TysrY+sW9r17FYtUm4NouJMHfnxPDkOFIMQm9rfe/TyooxtbPSlRZV5ipVgrTc7GZ2tBO8bEcKTPOlKiJO+/H2+96DbxBrRazNEo0Y5/YaNYsc62zhwFkdFT5SIpa1JO004cy8/wyir4iJvwjhf196CSUZJm32iyumBHlV3yfMlrwyBvoBTPltPpFUnujExa/yifqPen/AGUxRJU0FAahqE8wLj2+lFljcRGF1IY4IqRiUqNptXQ1DUkHmK5+mVOpSeBroDKhpA6VxOavcmdfB4YtxTNKHBBtVifFJsU3egwTZmSJVprNbhFZ0V3TlkU1sKkCKyoCvHiBwb1bs3yZ1DZQ3h0kW06UgwCNiChalGeUfKqw3AUCdgQSOkiflXT817XNtJB0hSlEBABA1FR8N+UkXpWR7Q7ErsX9mOzSmcK6HRd0A6FBPg4bJsCZv5DjVZwfYwpWvX4V6iUkAkQQIESBa59RXTz4GP5q0Bc+IJ23vpm+3E+dU/O8ew2hS1YpSHDJRoVtHwgo/MJ3B3pVyvXyUVaFbP4bPPLlxaENiTKB4j6BKfmT5UwV2Sbw8d2meeo+JQ/uNvSBNCYP8RlFkaiSYva6fPSLjkYpevtrrniBuOmxNempvRiSHD0EjQq3KI+lQYnEJUpLVhrvJMbEGL7z+9RJc/NzoF1nUpWoWIAAPmT+1JS+4VkmOwKWlEJ0wRbTw4mSTczPkIoVk3rbEEAACtAYrbbQLexlhl3p/gE1WMG7erJluImuXyosrwu2O0qgTVdxT+srI2Kr+n/NO8WuGjHKqnkayQvVxVRfTl7pM3l+EiqZplYJd7pCl6lqKlpQVd3IsncTJFzwCuM0H2fy5QeQX21KaBgp+HWAQSmeUxXQ3QNB2k2uTb5xQ6cKFIiNtuvkd/Wu68rrqctYldlR7QZdiH8Sp1YTpXZOmyEJA8DYgeABIAEjrWMFlxS0FJF1SCk72t9Qqr/gPC2ZAVPOxjgCOImaBw2CToAG19/7jN6BTpdfhDOpzfG4i8EGRP3FLHHJrp+IyZOq6RyuJH361U+0OWoROlIB8j+9PjkT0KnBsrE1OyCqwpphOzupGskgcon6GjMPk/IJA6kz7RROaFwxy+TGV5YoQuR5XNT57mENkc7RtI4/KaIU6WkmT4elIXTrWVKSI5Em3rvPWgjFzdjpaVIHy1KFYhKJIbWoplW4C/CCY5SPatGSWXb2WhUeRBhQ+tF/wKd0WVIIk/CRyPXryrxQMQ6tShpcUSVRsCdyBwv1O9N6u/wTdWv2G5JiC5iWwTEm5NdGzFYbKUhQMjhVZyfDNLbhaQlxO8c+CgeR39xwqvZrmDjT86lLCf6jw5VHlxLLaraK45HBWXzvzxFYcRqvUXZzPk4xTSAnZSQqu0p7NMlKfAmw5VLj4sn50FLkpfk+bdVYJ5VipcKsJVJFdJ6VkqVujc4NyJioFHnVjdzVPd7cOVVjFPalW40qGRt7GyxpK0S6qJGW/wASEHVdgjUkz4kTYjy+E9NJ40IKlwWMU0sLTuOB2UDuD0ItTJJ/AEXTLZnWLZfb0fxDmHVsQW1kA/6hBt1Sr3rnbbSG1HUC7BIlM6T5FQn3FdgyXMEpQ0+jTCU6fEPy/l1ReUqESNiOtYz7PGktTqaE6xpCST/MurxEAJvymgxukPk3ZxfEqWFEBCkk2gkyenXhTtvBJThQpYh1x3RJtAgavSCDemTWISpetKbnjF1HYX+9qgzhsqLSOSS4ehcMI9dCUn1rZTtpGqLTsJw+Yg24C3tFMVKhsL5k/pSPBYW4TVwx/Z9X/ShiAI0Oq1Dm2dKQr/2rBHkrpU7hbpGuSjsqjr8qmsF2h9Ve1U300Jcw1t+KY5fmUGkjcmwotrD6bk+1Lnx1kVBxyuLLxhMZqSQeIqv4FspeeB+GxT53npxparNloFjHlRXZrEKd7xapIkJE8Turfpp96Rh4csDcm9FE86yJInzB06I57/aa2yknaNIVZNjuL7nqK07QQlEQB6kn0tahcrxyUREgDmTvO9786e/ApeRpmOYhF9gbgcp+JPoRVe7MZ1qU42o3KitPUKuoehv6mlOaZipxxZ/LqMeU7/fOlToUkhxJIUkyOlVQw+3fyJlKno6o1iPDSDF4BDjniSCOtMOzCv4pKC3YqsQfyEfFPMDfhYimOPytLaoSdd4mwqbcWNW0V7NNMBIJgcqGZ0pE28yf3op7J3X1wnwJG5/b/mjncuRhUarSB8SrnrpHD096214PUVDPsR4wkAgi5kbcoB2peCfOtMY+VrUs/nM+Q4fKspVV8F1VCW7ZKDUQd7t0qidQ4c5v9K3mtpB0wYVNgJJg7+UQD6UVAsdsPGxIItz2rL+hXxJCvMA0MFQKh7+9Z1NGuT47+GXrZSlJkGIJBjaRP0rpmA/GpIQA7hjqHFtYg+ixI9zXI2TUmqh6oFxTIyupmCN6E7yicMypQJAMUia0bDTMvPLB4aahMKO1RuYtalaYqY4FaRJ2pSRQ5G0CtFJpzkfZhzEiUmrJhvwsWfiV7U9EraFnYPG6u8YVsQVpn/zHtpPoaYY7sk0ozN+Ukj2NCZVlzCM1w2HbVrBd0rWDadC/Ckg8CAJ51dM+7FY9EnDll9I2BlDhHKIKSfUTyG1LljadjI5UlTKY5lzeHaWskbaUnqbW8gTVUxeYa3FrH5lQkdEgJA8t6i7QZm64sh1SgpBI0QU92RuNJiFc5v0p12A7LrxapgpaSYK/qlsHc9eE35Vnp/I3uvIx7DdmF4py8pbSfGvl0HNR4DrO1dI7fYtvDZS+kAJSWwy2nqogADnA1KJ6E05yzLENNpQhIQhAgAfMnmTxJ3rk34y9oe9xCMMk+DDXUObih/8AVED/ANyqbCFMlnPsykZZiEKWEvKUlBN1ASUdSOIHS/ntVvzTI8JhwIcD61AEBCpSAdiVJtfgBfyqpZa0mCogG8Cb8J/X5UWp7l8qa4ps1LROt0DYR5UK9jIjrWFOWoPFokW3Bo0gxlhsKp5aGxYrMTyEST6AE1dG2UNJDaBCUCAJ9yY3JNyaoWW5r3DyHDcIBSqP9QhRHOLHrp61eHsSNEpMgiQeYO3nUmdO19hsKKx2pxgSOv3uKrDS1E3Uozf796aZq53jh6UIBG3l7f5mtxRTdHpaRr3WxP3+9eebkef3+tSb+VYXVgktvY/Cut4Z1xoAIUgEK/pUbKT5/sOdKWu06pDap1JVcnh+9b4LOVpwaEJmELVYcTMmfQg+/Kk+NcS9LyBCk7j+oc/rUPXbsovWi9f9wq0+BCBb4lEkDySN/Uiqr2hzYrBSSVajBUbTG4A5Cwta9a5ZnqSINj9KBzp3UsAfCEiOs/F8/oPXceP3C5tsXAV4229uH+K2FeUmwNWAEDrqrACOtH5VhwkE7qJ3/ShNRm03o5lceEACBKvM7V6gaM4p2oW3K88aiQaKjQ9lVSFQqBs2rbV9/YoWjw77XZT3GNSgDwE78AevpVswGIaW13LaZVHL3NK+1mLDrql8Afpv+tJuz+aLw2IU4EhSFAbmCfLkL1JfZ0D4VkGOw6sO8QpPlWXM41iEpNE5/nRxDneFKU8gLx6nc+lKVvdfT72oliVG+qxz2f7RO4UqKIUFcDMDn19KKzjtticSNKl6W/6G5Sk/3cVepjpVa7wmsKc4CnxjQmUrDcmxZRjcKtP5MQ0fZYke019SPOhKSTsPWeg5mvlHBn+cz1db+ahX0Lmjq8S6y42pP8O09P5pcWklJULQUiSBwNzyr0gBV2j7JtY1wvYjDNJX8KbyogbKdU38RiYSDAG5OwkyrHM4fTh3SlogeFaU6W4mAlUnwEE77GeFxTXP8SW02AJNuVI8r7JKxRQ8tWlqZ0lN3IPxSTZPAW68oDQXwWjGp7ptbij4UJUonokEk+wNfM2LxZccW4u6nFFZJ5qM/rXbPxdzpTGELSFAJf8A5ahF4Nzp5eEEcoVXCyq9HBGWGt/AY/qkedv3rDqNo+7VlSNKB1E+96idUTHlRIoXg2KDwN/rXlq0i/xEX6dPOoO8KfM7dOv3+tD6zJm9bRpsL77H74UVlWeqQgsr2Hwnl0PTl50GowATYEEz0BifeRQryjrk2JAMcrWB6xQTimjU9jF3EAJUo9T50LgidAncmfehMbidQCR98qJbxKUjfa1ulqHGqMlK5B3CsGg140nYR9+wqBSibkzTbPFs7LYMutPgW0KQsK3hUER1nSLcjQmaYb+GdMD+Wq/lNynjtPtFadkscUh1A4gLHmLH61DjcS5iATYlB+GIHlHGpJr3sbHxYoxrWlWpJ8Kr24Ue1/MasPEmfURcfrQIfKzoVAJ6RfrTTKJSoJULEfPiPajbrYK2BtM6vLj/AIostDYgQKmfa0qIGw28qgdcCRJ++VPTtaBIVEIUoxYJHvy9TWzaSE33Nz58vSgFYslU8E3A4Tz/AM0c45atBQO8utW1Vq/XmTRI8GIVWxXUKTUL+Ig1h6x3i8eoAkm3eEx0KuPoa8XZqDHeKeRm1ZwXiSmdzAPnsfnS0kkIbsy65ahiqat2Z57/AA4ThGwkoiF7HXO5UOMnnVX0ifKhxz73oZkxdKB06gYKjHLj6HhW7VbKTet0opok1VZSSOCkn5ivpjIj3mCY2ugDyi36V80Yj4SeQn2r6S7NaRhWEpJIk777k0Mjwp7SsuOrhMH8oG3G++8i3DerXkiVdwgL+ICPmY+UVWFrlZ5gmPv7+d7PhsQEMJUo2CZUbCABKjawAA4Us1nEvxmzbvMYGh8LKb/3Kg//ABCR61zsUx7QZqcTiHXzu64pccgT4R6J0j0oFlOowNzTlpGIkC3LQqIHETt9xWWcS5cqKSkbwLk8Bep9KUWJBJ+VLnndRkWHAfr9awoVpbMuu6jJrLLBWqE3ME/7QSfpxqEq+lT5iEJCdC9aiPEE/CCYKRq/MY+IRCSIvWnmyJ3ElelJjSgbAb9DxJsPYC1CYl6TJ35/vUhECPfqaBfXevUkgW6RltYGo8SIHrW4FDJqdG1YgIsm1VtqqAVI2KIYmNuzLsPwN1IWkeekkfMVYPxAwaGcT32Hs24lJAEQfCBNjYEAEzBCtQMVVspc0vtn/WPmYPyJq44thLzLyCLiFAjhHWpMqqdjIFNhLigR8Wx8+lMcC6U+BUyDaf0NJmcPeAYUKaMuyAFHUeED7mtl4DiMcyRISr0P6fqKruNe1GAfviatGHbCkFC40qEEDcdaQZjki2SSZUn+oC3ryosc0/awJWCMtSY4caKcXQSVKFx8jPvWqsSefyFPAuiZZrAVUXfV4rHOvGWEpctQOIXKq8hcqPL7ipMMqJPM16wW7L92UyRGIfV3oUWUhRJTICjI0JK/yyCTa9qaZl2NwrTf8t5aVqJKUqKVpE/lJgK53n3pcjtihrCIQgQ4EiBEgqO5PPnTTszka1DvcVYruCVCRyKUiyCRzk1BPJJNvwVQxx67F+J7PqU40sNKU6mNfwiYtqufFNT5j2CcKlrQUotqDS9QUqRcJtAuLSelqc4vtWlhfdoQXHD8EDUTHlt57VphHnnnNThIX/QYOnzUkwKXGco7QyUFNUznikkEgiCLGbQeII4EVsDVxzfs8l9ZUFBtzjN0rjiSOO17/Kqvj8ucZVpcTBOxBBSfIj6b3q7HljPx5IZ4pQ/QI9cEV338NMcHsuZVxSNJ/uG/uINcDVXX/wAEMTOBeTPwPkeQKEkfU0yQodLVDh8z9f8APz62B/EHPSzlbiQYU8sNJ8lplz/wSv8A3UfmYh0/f3x+f+quZ/itmxU62yDZtEkf6lnjPEJA/wBxnegitmsoi1SalW8UDSn/APooe3TpUTY4xMfPkPvhNQu4ifM2J58/SZptBwXyeCdKZJlStz9Y+71ivPHYV4mtGGqlx5/WsIHE3rQGtXXK2jDTEO0GakdXUdA/sJk7Zs3vW+qDUQrZRrKPJ0TJFbJNRJVWCqiD7Bja4IPKD7Gr63iw0qSbLOk9dXTpE1zhDlWfOsSSGgOKdZ/2gD6mk5I9mkMjIE7RYUB4735ChMNidNtuvE+Z/QVLi3+8SNV1Af7qAbxBFiD0mh6tKmM7Kx9hGdXwSk8Z+ZPyp9kq0uYlphRkOLCb6oVO6SUgkSLW2mkOGUdOluGkn4lm618z+w608y/NmsOtpyVJSytK5F1QD4iVcVESBwvG16TWwpeBt+LeSpa/h3EMIbgFCi2FBNoCESUj4Qm1pveubqSk7j2sat/bz8Uv+pMpb7pTehxSrrKhpiEW21XMmOggE1RwqrFGlomg9bJFYEH4VDyNvmKGewa07pMcxce4olBorDpVzitaNcUxOhUVgLp5jF+HSYUTa4H13oL/AKPb4x7GhBcH8DrInQVNAwQYBBvMc/arA/nmIxDnc4cFXMz8I5knYDmap2CEaotpUY6XFX7KXCMKggkEzPWkchbTHcd6aD8NkDLBLi3FayBKSuQCNzrgEjptSnMe2i1aG0J0o21QdKr/AJSBKj5Gqx2lx7hWE6jpO45+dWzss6XEHWdQSkQOA9Bap667KVsYnvGPhHeskApXcEyASChVxBlMixjhSvNsUjEDSkwqLSeI+nH3rGMxi1LkqJICovtAtFD45oeByAF6h4gIm3HnuaxR6vRr2qYhWP8ANX/8Dcx04jFMH86EOAdUkpPyWn2qm5w2A6YG4B9SL0x/CxwjNm4MShYPUaFfsK6KfaNnNkqbR2DPW/HPX7/T5dAeD9p8w77EuuTZSzHDwiyf/ECu7dqVkMukWIbUQeRjf5187uD79K9BAkOId0tGNyfWIsPmag/MByH6VNjR4BUJH8w+v1plDUblUqrClVuE3qNOxrwVkZNQOOVuuhVV5gSkYNer1eoBRlNeNZTWFVtGnkmimcITvYffCocL8Y86bRXkg4KwJ7CgJ4zRr+K1JT/Ykf7UgfWagxew9fpWHbNAjfSP0ra3YXgFxOIvA340OFmtalaTY+VL8i22wtrMFIgm9a43N1uCCYTyrATJT5isYRgKeCSLExFa4qOw3KT9pGymxPM1MhNG5k0A4QBATYDlaokIFEvFhJUbMookGOVaIFaPmx8q0MExeIlVjtRDbx0jypZN6YYY+EV4BSs//9k=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http://weaselzippers.us/wp-content/uploads/2012/05/stevie_wonder_gal_oba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10" y="762001"/>
            <a:ext cx="240842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3.gstatic.com/images?q=tbn:ANd9GcTQYu58BAV0Q7jet-8MWMmyouUbPNXiT37biy9IxGbUhVNQXF8x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28799"/>
            <a:ext cx="4568825" cy="48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QEBQUEBQUFRUVFhYVGBUXFBUYFxUYFhcXGBQXFRQXHSceFxkjGhQVHzIgJScpLCwsFR4xNTAqNSYrLCkBCQoKDgwOGg8PFSwkHyM1LSopKikrNC4pKTUqLjUyLDU1MCosMjUpLDUpKTUsKSkpLCksNSosLDEsKi80NSkzKv/AABEIAHUBrQMBIgACEQEDEQH/xAAcAAACAgMBAQAAAAAAAAAAAAAABgEHAgQFAwj/xABKEAACAQIDBQUEBAsGAwkAAAABAgMAEQQSIQUGMUFRBxMiYXEygZGhFHKxsiM1QlJzgpKiwdHwJDM0U4PCRGLxFRYXQ0VUs9Lh/8QAGQEBAAMBAQAAAAAAAAAAAAAAAAEDBAIF/8QAKREBAAIBAwIFAwUAAAAAAAAAAAERAgMhMQQSE0FRYdEUInEFUlOBof/aAAwDAQACEQMRAD8Aq6ii9F6AoovRegKKL0XoCii9F6AoovRegKKL0XoCii9F6AoovRegKKL0XoCii9F6AoovRegKKL0XoCii9F6AoovRegKKL0XoCii9FAUUXooCiii9BNRRRegKKmigiiiigmtzZ2x5sQSIY2e3EgaL9ZjoK6u526jY6Q5rrCls7DiTyRT1PyHuq249npFAY4VCKFYADhqDqep86mIRag6LV5wcLGveoSwtRaswKm1B55aLV7w4ZnvlBNuJtoPU8qnF4fuyAeYvQa9qLVNBoIqKm9FBjRUA1Z+6C4TGw3bDwiRLCQd2LEngw8jY+hBoKxoq7P8Auzhf/bw/sCk7tE3XjhiXEQKEAYI6rotm9lgORvofUUCJRUA1290dg/TMSEa+RRne3Gw0AB6kkD40HFoq613XwoFvo8X7Arhb7bs4dcHJLHGsbxgMCgtfxAEMOYsaCsaKxVr1NBNFRRQTRTpuGmExF4J4IzKLsrEHxrzB19ofMeldre7dbCx4KaSOFUZFzBluDcEeeo1oKxorFWvU0E0VFFBNFRRQTRUUUE0VZG5+DwWNh8WGiEsdg4s2t/ZYa8DY+hBrR7RdgQYeCOSGNY2MmQ5b2IKsdQT1UUCLRUA0UE0VFFBNFRRQTRUUUE3oqKd+zrAYadZVmjV5FIYZtfAdPCPJuPqKBKqCafd+9zUji7/CplCf3iC9sv54B4W5+WvKkjA4NppFjjF2dgAPX+AFyaDxNQWq3sBuThIIgJI0cgXeR762F2PGyiqi2hPG88hgGWMu2Qa6Lfw8fKgL61kKwThofd/+/Gsk4fKgCKzhgLsEXVmIUDqToKwkrpbuYxYMXDJJwDi+mgB0v6i96C3N38MuEwyRKLleJH5TG2ZifX5AVszztfmB0/h50ubQ38ghchSGHVSCK9sJ2h4SSwdmW/Nl0+RNWOFabawHc4uaPkHJH1W8S/Jq1stqbu0TCxs0OJgcMrDu3IINiPEhPTQsPcOtLSJcdb1xLuHiVrvbubovibPJdIuv5TfVvy8/tr23d2Zh1Pe42RQosUivcvzuy8Qv226cWtt+MO7qiXA/OPhUWGg14DlSIRMs8XsSNcOY4hkCgsMo1JA/KPE3pU2hsEzbNedB4oJbn9GVAf4HKfQGnDFbUT6PIysuqMNGDakaAZeJvXR3PhVIDA6NnKl5VYDKM9hkPXw209a6lzCj1OlBrvb57qts/EFRcwuSYm8uaE/nL8xY1wDXDsUXqKKDG9WD2U/8R/p/76r29WD2Uf8AEf6f++gsCtDb+zvpGFmi5uhA+sNU/eAridpG13w+EHdMUeSRUzKbEAAsbEcPZrpbo7b+l4RJG9seB/rLxPvFj76ClYzprVm9l2z8sEkp4yPlH1U4/vMf2aVd6t2ZYsc6xRsyzNnjyqSPGbst+AsxPutVmYKBcDggG9mGMsx6kAs9vU3+IoOpXC35/F2J+oPvrSn2c7xSzYyYSsT3ymSxJIVlI0UchlJH6ops35/F2J+oPvrQUzFwpm2d2f4udFcKqqwDAs3EHUGwueFLEfCthGlsMhlsOGUvYeltKBnl7M8WBoYm8g5B/eApd2jsuXDPknRkblfgR1UjQj0py7Nto4lpmSQyPDkJu+YhGBGXKzdddPfypg7QtniXASNbxRWkU8xYgN8VJoEjs7/GEf1ZPu1YG+/4vxP6M/aKr3s5N8fH9ST7tWFvv+LsT+jP2igpiPhXT2Tu/Piie4jLAaFtAo8ix0v5VG6+x/peIji4KbliOSrq1vPl6kVcOKniwWGZgoWOFCQq+XADzJtr50FbHs3xlvZjPl3gpfx+AeCQxzKVdbXBtz1BBHEEVubS3zxeJYkytGp4JGxVQOmmreprnwxPNKouXd2VQWJJJJAFyfdQZ4LAyTPkiRnY8lF/eeg8zTJB2bYthdu6TyZ7n90GrE2LsWPBQhEtoLu54sQNWY9PLkKr3a3ajO8p+ihEjBsCy5mYdTc2F+goNPaO4mLgBYoHUcTGcxH6vtfKl69WpuTvo2MLRTKqyqMwK6K6iwOnIi4+NcvtJ3bVU+lRAKQQJQODZjYPbrewPW9+VBh2Ue1ifqxfbJW92sf4SL9MPuPWj2TnxYn6sX2yVvdrH+Ei/TD7j0CZsPdSbGIWhMZCmxBezDpcdDW/L2dYxRcKjeSyLf52rU3Gxzx42EIbCRgjDkynqPnVxlrC50HEnpQVjB2YYki7PCnldif3Vt868Md2b4qMEpkltyRjm9ysBf3VjtDtOxLzEwZEjBOVSgYkcixPM9Ba1WJuztv6ZhlltlbVWUcAy8beRuD76Ctdmbh4ufXJ3Q6y3U/s2LfKuhJ2XYgDwyQk9LuPmVpu313lOBw4ZADI7ZEB4DQksRzsBw6kUp7sdoc7YhExRVkkYLcKFKFtAdOIva4oFfamyJcK+SdChPDmGHVWGhrUvV2bybFXF4Z4yPFYlDzVwPCR9noapBGvQZXre2LtVsLOkqcVOo/OU+0vvH8K0b0UF9YbEJNErrZkkUEeYYcCPlaubsfdPD4WRpIVIZuFzcIDxCdB8a8Nw8OyYCLP+VmdR0VmJUfx/Wrv0CJ2obyd3GMNGfFKLyEcRHyX9Yj4A9arNBbjTH2gYVl2jKX/ACgjof8AlygAD0Kke6l4uOlB7RSf18a9AePX+rV4jyrOMUGbWtr6/wA/WvPvL/0NPlWZ/r/pWS6m1r+o106CgZNk4cHC5osJG9ro8jtmZX5eC17WKnTrSzJPqbogtplykG/PXjXf3W2r3UhjJGSYZTfgrfkt8dL+flXVm3AeeYsT3ak+K4uSedh8K65cS4GxcHNMDGiHu5QV4iwYaqyljewIHuvWOCwEraBD7RjJI0DLxW54EDXrVnbG3TEZBDfg47ZAeuUgsbcT4m+Vem1NliSLLGFVhJ3oPC7HRr+oJBPpSi1VFNbHQ+dbGCwTvcqoIA1zcP8ArTljd1BIokTLnKjMrC4J5lSOB/lXqyQ4CAHEBNOAW5Z2FrgDgfP50ocfd3dWWQLIMsai0neG+YWJ8AUG2tgbnhemX/xMwcK3Jd3I1VE1v5kkKPjVb7Q29NiAUzFY7kiMGwsSSAxHtWvbWueuHtyqLdRB8212o4bFxtDNg5Gjbn3qhlPJl8Jsw9ftqvpCuY5MxW+hYANblcAkX9K9GSvIioSiiovRegxqwuyf/iP9L/fVeCrU3Miw2Cg8eJw/eyWZ/wAPFYW9lR4uVzr1JoNLtc/uMP8ApW+4a0OyzaWWaSEnSRc4+snH90/u13971wuOw+QYnDiRDnjPfxWzWtZvFwI08uNVrsTaJw2Jjl/y31AINxwcAjQ3BNBe9JnaltTu8GIgfFM4H6ieJvnlHvNNeHx8ciB0dWUi4YMLW8+lVF2g7bXFYy0bBo4lyAg3BN7uQeYvYX/5aD37NB/b0+pL9w1YO/P4uxP1B99arbcfaMeHxqPKwVcrrmPAFlIF+gvTvvzvHhzgZkSaN3kAVVR1Yk5lOoUmwsDxoFfs12EmIld5VDLEFsp1BZibEjmAFOlOO+29X/Z8SCJVMkhIUH2VCgXYgceIFvOkXcDeVMHKwmuI5QAWAvlKk5SQOXiI99PW8GBwe0olzTxjKSVkWRLrfiCCdRoNDbhQcbczfufE4hYZ1QhwxDKuUqVUtqOBFhTVvSP7Dif0Mn3TSzsODZ2zXLNi0kkIyg3BCg8bBL29Sa628+8OGOCnCzwsWidQFkRmJZSAAqm/E0CJ2an+3x/Uk+7Vib7/AIuxP6M/aKrTs/xiRY2NpWCLlcZmNgCVNrk6CnzfTb2HbATqs8LMyZQqyIzEkjgFJNAodmEwXG2PFonA9fC1vgp+FPHaBAz7OnCakBGP1VdWb5A1UGBxTROskZyshDKehFWrsHtBw+IULOVhktYhtI265WOgB6H50FTR8K6m7c4TGYdm4CVL+Wtr+69/dTttXcDCSEvDOsIOtsyNH7rkFR77Uh7ZwKYeXu45kmAAJdBZQTfw3ubkaag86C79oYcyQyINCyOo9SpA+dUCkZW6sLMpsQeII0INWZut2ixsix4xsjqABKfZcDhmt7LfI+VdvF7v4HGN3jLG7Hi6SWzdMxjbX30CR2aYRmxucezGjZjy8QyqPmT+rTrv9MF2diM35ShR9Ystq9DtHBbOjyh4olGuVTmdj1yi7MfM1Wu+O+LY9wqApChuqn2mPDM9vLgOVzQMHZGfFifqxfbJXQ7WP8JF+mH3Hrj9mG0YoXnEsiR5ljtnYKDlL31bT8oVudp+2IZcNEkUscjd6Gsjq9gFYEnKTbUigVdz/wDHYb9KtXFtU2w836GX/wCNqrTs/wBnwiQYjETRJkP4NGlRWLfnEE3AHLqfSnnbO8eGGGm/tEJvFIAFlRiSyEABVJJ1IoKUw/CrV7LT/ZZP0p+6tVZg4y2VRa5IGpAGvVjoB5mrg3ZOEwWHEYxOHLE5nbv47FiBe3i4C1h6UHA7XjphR5zfZF/M0i4M/hE+sv3hTf2pbWimOHWGRJCvelsjBgM3dhbldL+E6UmwPZlJ4Ag/Ag0H0Fz99fP2I/vZPrv941dw3mwuUN9Jgta+sqA2+re9/K16o6SQNI7DgzsR6FiR9tBka7G6mwTjMSqH2F8Uh6KDw9SbD31xas3cDFYXD4W7TwrJISzhpFUi1wq2Yg6DX9Y0Dbj8dHhoWkkOVI1vp0GgCjrwAFLW6vaAuNmaJ4+7JuY/FfMBxU9Gtr0OvvVO0He0YtxDA14YzcsOEj+X/KOXUk+VLGHmMbKyGzKQwI5EG4NBaXaPsD6Rhu9QXkgu2nFoz7Y91s3uNVKGq6di754fEQqzyxRvazo7qtm52DEXU8vWqj25DHHipVw7B4g5yEaix1tfyva/lQeC8PP+v4fbTnszAQDDRvMqC6i7N1JPE0lRNrTr/wCm/wCl/GqNfiPy87r5msIiZi5iNm1h9nYWS/dpG1tDbW3TnQcFhA+S0QfQZb6+QteuHsST6I6NIfBNGTfoQdB6/wD2FeCYdu+gmb/zpS1ulnFv68qp7JufummL6fLvmPFmvKb5nf4ls7y7H7oiSMeA2DAfknkfQ/b605bnbxHEwiM6zJYEc3Xk/wABYnqPOtTaEirE5cXUKxI6i3D31wOzbCu+LWRWKLECzHrfQJ6H7Aau6fOcoqWv9P18tXTmMvLzXNChCAcDa1c0YRiLgae7l5Uvw7dxQlfvWjMdyFC5r+pb+Fq8cRvJiUZe7iXITq2dh68hY/HhWt6D12vtVcEJHdm1N0j08RPJb8Nbk9L0iwxy7RmMs5OUaaaADkiD+uprf7RUeSeOZmzRuuVddEZfaXQc/a89elb+w5laBcgtYWI6EcfW/G/nWbXznHHZj63Xy0dK8I3na/Rn9AgjXVIwo5sF+bHia8oZcLI2VO5ZugVL/ZXO2sne46KOT2MtwvInxfyArfxm0lw7ondeFiAGXKBfgRbyvWOp233nd4vZlUfdM5ZRfPzyyLYXNl/AZr2tlS9+FrWr1mwsEYzOkSjhcog/hSxtnAtLip8vFED+tlXh5/yrY2hifpojSM+zG0j+TBeHxv8AGu/D4m/z7L/pr7JjOamLy9trdLbEURwkrxrGfAbMqry6ECkZGvTRhfxVL6SfbSrHwq/Rirj3ej0GPZ343dTSb1iVvUqCTYak6Wp9G5uFwOHE20XYsbfg0NvERfILaseNzcD7aveiQMgrICmLFbb2ewITBSDQ2bviCDyNtRS2G60A0YPED4VKrasrG1+XXl8aFUngCfQXoCscoqTpxqVQngCbdATb1oIqCgNTepdCOII9QR9tBiEFGQUA34a1JFjY8elACoyCsgptext1tp8ai9AUVIUkXANhxNtB6moFBiYh0HwqQtqad/N3IsEYO5DgOrZszE+JcvDpx4UsIhPAE+gJ+ygKwaIHkPhWVNG4eyoMXK8WIjLHLnVg7LaxAIIHHiDegVREBWQp/wB99yYcPhTNh1ZSjLmBYsCrHLfXhYkfE1xtw92kxsrma/dxqCQDbMzaKL9NCfhQLNRkFPHaBurh8HBHJAGUmTIQWLAgo7c+BunzpJRSeAJ8gL0EEVGQVNBoAVBWpqVUngCfQXoMQorK9Y3qVF9Bqeg1+yggrUgUEG9ufTn8KHUjQgg9Dp8qCQagi9A1060MttDpQQBas6wLDyrNlIAuCAfL7KALcqwGldzc7ZCYvFrFKGKZXY5SQdF01HAXtWjt7CCDFzRKDlR2UA8bfk3PpbWg1KecBhu9wKIWy5kAJ0JtfhrSETQar1MO+t2XqdCdaIrKqm+LPuK3fWSFIjJ/dnwtYXt0Iv8A1atmfZKN3PisISLAW1tbj8KroL61AT+r9elVeDl+7/GT6HU/l9fL158zrvpjssKoDrI2tj+Sup+dvnXtuLtSPDxSCR0TMM2vtHkABz59ONI6x++rt3XwOGhw65ggtGpYkAjRbkt6a1fpYdkU19P08aGn2RNl7Fb3wwRl+7LGxVFLanysBYDXXUn7Kzw+8UOJjHdxsbAXUXzqelwLceZ40j72bfONxTOuka+GNeiA8bdW4n1tyrx2VtSTDSLJC1mHEcVYfmsOBFWW0Uc9qRpNEyRidweKGFi0TDVWuBlNLOx9qHDSlZLgcHHTo3u+ymyXtOvBaFCMQ/hygXCk81P5VzwHxrQ2tu6k2HaSMSCdGAZ5AQJ2OjBSfaN+Y6jkbjnLGMopxnhjnjOGXEtvHbMTEKpN7jVXU6jnoeYrVbd8u6NLNI4Q3AIA+JHpSSZ3Xw5nWxtlzMLHmLcqx+lSf5j/ALbfzrLGjlHGTzceg1cIrHU28tuPj+j/AA7IyztNnJLggrlFraWHXkK89l7AWDvLEnOLcLZV108+PypE+lSf5j/tt/Oo+lSf5kn7bfzp4OXHcieg1piY8Xmo49ODtjtmiDATRqSQEc3I668qRIzpXo+IcixdyDxBZrH3XrzUWq3TwnG7lt6bQy0oy7srmZtubFmVMTCz+yssZPkA4JP8adO17Dufo7692M6noGNiPiB+7VfU0bM39dIe4xUS4mGwFmNmAHAXsQbcri461a1trcTZODxYaKaJ+9UFswkcKy3twUixFx61ubnf2fa0+GjJ7r8IMp19ixQ36i5F68Nn7+YTChjhsEyswsSZBr5Zjc2vyrh7H3qaHHvi3jDF890DZQM9uBseFhQdjfzeydcTJhoW7uJBlIUL48ygtmuOHitavDZmyMVhsKJxikwschBALNdr+ybKp4jW2ulL23Np/SsVJNlyZyDlve1gBxsL8K7r74xTYSPD4vDtJ3VsrJL3Z8IsL+E8tDQMe/uFWTZsU7FJJFMX4VBbOH0ax/NJIPuraln+mYaNNk4mOEoLtFYKxFhodLrY87EG/GlDbm/AxGCGFTDiIApYiTMAsZuosVuTpxvXnsPb+EwjLKuGmaVRoWxC5bkWJACDqdDfj76Dp7nYiPB42YbQss2lnfUBibscw0GYEHN61jvnsnG5DK84xGHzBlKkALc2U5RpbW1wSNa4OL24mKxTz4uNiGAASKQJltYL4mVs2g8uNdHaG+i/QzhMLAY4zoWeTO1iczW0FiTQOabfeLY64pgHlEYsWA9otkDH469aU90Q+08cDjX70Roz5SAAbMoC6AeG7Xt5Vpz745tmjB91qAB3mfkHz+xl48uNcnYu15MJKssRGZeR4MDxUjoaBtx/aDPFjWiRIxBHJ3fdZBqqnKdeIPpoOldXau5kB2nAAoWORJZHjGgLRZeAHAN3i3A/NPWuM+/GEaXv3wN59DmEgylhwY6cfMgmuLjd88RLi0xNwrR6Io1VVN7qb+1e5ufssKDv7e39nw2MeGBI1hhbJ3eQeIAC+v5N+VvLjXtvzh1wOIw+LwyorOWuhUFSwAObLyNmINragEWNac2/GElkE0+BzTi3iDjKSOBII194NL+8u8suPlDyAKqghEHBQeJueJOmvlQOnajtt1hhiULlnUuxKgkWykBSfZ48ePpWxsvFJiMBHBs6dMPOApZSAGYgHOOFzc65hfhShtrelMXho0nhPfRLlSVXABGgOdCNb2HA8a8tibXwuHMcj4eZ5YyGB78BCw1BChLjXlc0Gpt7BTw4hlxVzKbMWJvmB0DBuY0+VMPZb/jW/Qv95K4G8u8L46fvWUIAoRVBvYAk6nmbk1u7p7yx4BnkaFpHYZQRIFCrxOmU3JIGvlQPGA2x9NxG0MFOfD4hHoNFACMPOzFW95rm4vDtsXZjgOO/mksHXlpxF+iqfe1LCb1Km0fpcUTIGJLxmTNmzAh7NlFr6G1tCKN9d7P+0HjyoUSMGwJBJZrXJtpwAFA4b+A4jBYK5sZZ4LnoZInufia1t79ttsrucPgUSMFM5YoGLaldb8ToST58qWtv74HFYWCAR5DCVOcPe5RCgsLDL7V+J4V0G37ixEaLtDCiZk4SK2UnqSNLXtrY28qDo7wwLjdlLjWRUnUDMyi2cZ+7YeY1uL8LWo3nwjbRwGFxMC5pBaNwo18XhbhyDj3BvWl7eTfRsVEsEMYggW3gBuTl9kE2AAHGw59a9t0d9zgI3jaPvEY5gA+UqbWOtjoQB8KDrb9hYo8FgEIFshY+v4MN7y0hrtbzYWXBQQpgJIcOgJDF2jVnItY5nHi535+6qz2ztZ8XiXnfQsdAD7IAsoB8gBTBjd8osXCkePgd2j1WWKQK1yACSrAjWwv6cqDf3sx0KNhZ8PLEcUGUSmG2VvD4mIGlr6a8Q3lXf7QN55MCIe4VA8ha7MoNlTLoB5lx86rRcRhxOjLFKYlIJRpVzNbX2wllHDkfWulvjvaNoNDaIxiPP+WGJzlL28ItbJ86B+2nvBl2YMasad8Y0AJUHKXYK1idct7m1+lcvZmKO1dmTnFKpliz5ZAoBBCZ1Itw5g20Ipd2zvqkuBGEigZFAQBmlDaIwbUZBckj514bub4fQ8NPD3Wfvb2bPly3QrqLG/XlQNm7Gyu52UZ8OY1xEiF+9kygIM1rZm0UBR8eNaOLxEc2zpRj8Rh5MQuZomR0ZxYAqpK+1dri3Q+WnB2Bvj3OGbC4iLvoGBFg2VlDakA9L6+R51ytoyYUi2GjnU34ySIwt0Cqo+N6Cyt3NssNjmeQCRolktmHHu/YufLTXjpWnuRvVJtB5YMYscilCw8AAsCAykDiPENeOnGl4b7Imz2wcUDDMjKXaUHV/abKEHwv0rnbpbw/QZjKU7y6FMubLxIN72PTpQM25uJOF2pNg0CmNnkFyPEMisyeLidBYj31wd/drvPjZFYKFhZo1soBIH5zcW+wcq1Y95WXaDYxFAJkZ8hNxZhlKki3InWvPeLakWJmMsUTRM+sgLhlLdV0BF6Dm1OaoqKDIGpFYipvQe+GTM6qOJYAepNv406b07wNHhDCRlkkYq31QSWH2L7zSzuth+8x2FT86eIcvz16+lb3aRiw+0ZVW1orRacCU9s/tX9wFSgvRV6Zq8wam9Ql6pKVIZSQQbhgbEEcwabYO0CTEPEMYRZCLyBbXCghAyroNTctrfThaky9QTQWhtrcuPGJ3kMid6RcMLFJByDEfaNfWq92rsebCvlnQoeR4q3mrDQ1hszbE2GbNBIyHpxU+qnQ04YDtXOUri8NHMpFjY5QfMqwYVO0oItFNG0949myAmPZzKx6YhkUH6iC32UrM9ySBYE8NdPLXWoSKKiigiioooJoqKKCaKiigmioooJoqKKCaKiigmioooJoqKKCaKiigmioooJoqKKCaKiigmioooJoqKKCaKiigmsamooCiiigKmoovQTRUXqaAooqL0GVRReig6m7GPEGNw8rezHIsh9E8X8K508xkdnbVmYsx6ljdvmTWF6KDK9F6xvRQZXqKi9FBN6KiigLVNRRQTRUUUBRRRQFFFFAUUUUBRRRQFFFFAUUUUBRRRQFFFFAUUUUBRRRQFFFFAUUUUBRRRQFFFFAUUUUBUUUUBRRRQFFFFAUVNFBFFTRQFFFFAUUUUBRRRQFFFFAUUUUBRU0UEUVNFB//9k="/>
          <p:cNvSpPr>
            <a:spLocks noChangeAspect="1" noChangeArrowheads="1"/>
          </p:cNvSpPr>
          <p:nvPr/>
        </p:nvSpPr>
        <p:spPr bwMode="auto">
          <a:xfrm>
            <a:off x="155575" y="-533400"/>
            <a:ext cx="4086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mxgm.org/wp-content/uploads/2010/07/logo_mxg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"/>
            <a:ext cx="609599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xgm.org/wp-content/uploads/2012/07/MXGM-Report-Every-36-hours-w5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"/>
            <a:ext cx="2743200" cy="21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t1.gstatic.com/images?q=tbn:ANd9GcQ82c9u_jrJ4zCvRLC1EwCdRhcUkGKyine0VTow1jqJZYDRtErF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061952"/>
            <a:ext cx="4333875" cy="27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t0.gstatic.com/images?q=tbn:ANd9GcTWEKxt2NePj8PXeaSr8erLOLfiZSfpgcsHK3Bpwev8ttzQ8PV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4950"/>
          <a:stretch/>
        </p:blipFill>
        <p:spPr bwMode="auto">
          <a:xfrm>
            <a:off x="4810125" y="2286000"/>
            <a:ext cx="427668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70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We may not have it all together, </a:t>
            </a:r>
          </a:p>
          <a:p>
            <a:r>
              <a:rPr lang="en-US" sz="4800" b="1" dirty="0" smtClean="0"/>
              <a:t>but together we can have it all.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7806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Freedom Now!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blogs.sacurrent.com/wp-content/uploads/2012/02/black-panth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581400" cy="26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xQWFRUWFxkaGRgXGCIaIBwgHBwYHBwaHxsdHCceIB0kHBccIC8jJCcpLCwsGB4xNTAqNSYrLCkBCQoKDgwOGg8PGiwlHyQpKSwpLCksLCksLCwpKSwsLCkpKSwsKSwsLCksLCwsKSkpLCwsKSwsLCwsLCwsLCwsLP/AABEIAMUBAAMBIgACEQEDEQH/xAAbAAACAgMBAAAAAAAAAAAAAAAFBgQHAAIDAf/EAEAQAAEDAgUCBAQDBQgBBAMAAAECAxEAIQQFBhIxQVETImFxBzKBkRShsSNCUsHwFRYkM2LR4fFyQ1OCkqKywv/EABkBAAMBAQEAAAAAAAAAAAAAAAECAwAEBf/EACMRAAICAgIBBQEBAAAAAAAAAAABAhEDIRIxQQQTIlFhMnH/2gAMAwEAAhEDEQA/AGTP9PeVI/iN/wDmureNbZ2MhIHE+tSMevfKFKiOD61VmJxGIRjAhRUpIMzHSmvwZfbLyYwaB0tW2YYMqaKWlAGDS/l+qm1p2pMkATXZnMwZhX0moN0zpUbRXOe5NjMOsrUCtHcfzoFiM9WuxWr2q+8K8haYXCgR1pHzLQWHXig418oPmiuiMrRzyjQv6cyrEgeJuIT2miriCXdykg08fgEbAEcAcUsarwam0JcSYg0bMka4fArWkkIVHpRXKNSJwqNi+a3y7UxRhwkpEkUrZjiStZlMiltFPZkywsLnwxIhtUHvFeZ2h1KNxWNopFwDykXT5fau2d52osFK1EgiLGhFpMM/TOrbGLKNUsIbVucFqSta6yYU2Q2rcSaF5R8O/GbKio+YzEmomofh8rDJ3pBUOo5prTZBY3FDPpv4otIw6WohXFqdsDmSnEeIm4iqTylpjxEkoMzxB/6q5sG+lDKdnlTAsa3YetMiOZk8+5sKYSD3oy08mAkcihr2JBgg89q4PZklu4uewqE7KQSD6Ez83BpQzbSzXiqUDc0ey/NlPIMNK+oilXOsxcS7sCFBSuJFSTkP8RZxGJupCuRS/luIbcxAQ4BzVmZP8NC4vxXTzXXWegMK2wXGgEuIuIrpjKlRNq2EcswiGUjYgR3tU9ON2cKqrdN6pxLhCFfJMTT4MJuuFTapTlR0QqT0FTig6CFmIHNV3nEOOlAVKQaMYtp4KO2dtDcbpkpR4iDCj0oKSoaSd0gLmuNLLcNHbFFcr+JTyShF3BaSBP1mlp7BOuPpbcEJJq0Mj00ywn5QT610Qx2jjnJ2FDqYr2lKYMUE1FrXFYZW8IKkUZVi0oBATb24rl+LZcQUOKT7U/t+AWQNJagczRRKk7UJPPeKbNRja0B0pF01mjeExqmUEbF8R3qxzhwsea4NJJURbt7F9WW4dKUrWqSYrpiGcO4IQ2kmIm1VllGn8U68tBd8jZgzzVg4XBJaR18o570OVMuqoi5TphhtaoTF72qLrPLMO01vCylXS8fpUz+0zPlnm4qBqpDTjW58bUgWrckML+SY9ZaKvFJ6C9dsJnTuFQonzJUbk9qnaO0sh1relRg9KKZhoMuJ2hUA1JJpluNxI2UamceMoG1MVJzzDqxLYQtUV49kv4RKEIIUZAI/WiSmU9TFqvyiuzl4ybBTWXQ2E8wLUEzBRaMrSY9Kam1R5UiTS1q/Niygh1PzcWo/BlI5MkQbiNRJ27GgVLVYAU4acyDdhz+IEk3g9KV/hzo7xScQ4NsSUz1qy8I045MEJAtU3+Dubl2LobS0lW1W2OJtS5metSCQQlYH50Q1lo7EOglDv0qose09h1lK5BH50yiTlNroecDrXDLMKaCFd+KafHTiWSgOAWtFqTtCaFTix4j8gdBVhs6Fw2HFifvSSyJaQ0U32BNL5M8l4h5co6VZuHyhlIs2n3iq1zLAqS4FYd75eUk9qk5R8XEJPhPgbkmCZoJqQr0WYlAHAAqLicEhagVJEjrFAl/EjCAWWTPQVtis2W6gKbsDRYqFz4ga3dwSg0gRu4NV+/nmMxE7ErUFC82qy8Tp9L60rflwjjrUxrCJQfIAB7VoJDuTqiqtOZRjGyUFryq60ewWn8WkyXCE/arCYd2+tQ84+QqBjuKST2NC+wI1ijt2C5HWhWY4h4JO5NhXdgkGACZ4plwOm3nEQ6AAr9KRDyk4gPROmhi1DEOKsk2AqxF5Mg9Iioum9PJwqClBsTxRgV0cq6OZq3bFPU+XOlot4dMz1PSqb1Dp7HYYla9xSOom1Xtm2cKZgrTAJjdQp/PkLCkr2lCuZij7hKmhN+Gmk1PoGKcPmny1bOFkJ83NVDkmqlYfH/hkK/YqVb0q3EAJTM89zTPYNpiDrJv8Ok4rDhQJPnA6+sVrp7VCMU0BICuoNAM3+IbuK/wzDUKUYM9BW+A+GqmCHHlkKVeE8VJq1Z0RQ6oy2R5aVNf5et5CGmpcWZ8o6cc9qLpfUj/LXMd6zI9SDDLh1O4uK+ft6UKSQzTCei9JvYfDthaglUXHNM6sESICx9qGY7MCs+U26RUhGKKG45UanzSNykKuf6TxaXC+0sOKA+U2oJlWoi4C28gtvAxBtVnZfjyuQsbSn86VNerwvheMFIDqDIIIkx0p9TQOTTPWz4Y2n54qLmGRfjUBK08GxqRkpOJSMQIKSkcVPGPKFBPWmSSH7NMJ+yQlkCyLTUbNsxxKEyhFu6aIvuyAVQJNdkGJ80wOKZqxRdy3GLeaKiSkg3Bpbz/MGnRC2QoAxujrTti9S4ZKVJO0WvSi/hmArck/s1dD/Kk2ujNfZrhNSoYShJO1H6Ucw+om3CEhW7d60r4jIWXW1JKrEzIpGxmCdw7ktLKhPlil9pPZubWmW7jksIWVKgGOlVcvAoXjzu+SZpt07ofGvhL7q4H8J/5pve08iRISSBRjGvIspWDcpUxKQltMDqaYzmCgICRsFC8Pl3hSvbMdDS1jtepJKBIVMbaSSp6LxcWtjtiNVpRYJAHrS/ic/S46C0RA59aV8ww2JxoQlKfDSOT6VEwWXvYNSgsbkcyKDuK12G4NpeBuxueuFPlEDrXBjMlLMEmKh4LVDGI8oseI9amLY2EbQSTUoyl00di9tJSTCeGTtUFWptwuqEHak/MYFK7WGGyVq29xXPYndvbMlPrXRDHOPZzeoy48n8hfVXxAawPkCdyzeKWcN8a/OStk7fQ0n5o0HcaTilFMmAelNuU6CYeZWSZUmYg9OlW+Pk4uMvAO1d8Qvx6EsNjw0kypXasRkADYhalmOar3UOHcw7pSqwmxFMGR6zSAEqJEC3rFaSVaNH9GTLvh2XiXEq2uDio2ea3xOGWGF32WnvUrA/EaViIA4Na43L05jjW9o3Np+ZQ/Q0KC0gI/uy/EBbsK3AwR3ppyrVaXkQ67aJvx7CtlpD5hbYWi/I/Sse0uwWiEMBRiyQYmtIZE5/GMCClYgjpQjO8WhaYblRAqNlWWZe4gy4phQJCkKVG0ilzPHRhV7WHvGBHPb0pXGwqf2Gcn+J3hGHEk7bUUb+MKCTLZJ/dFJWlNJuZg8f3Ui6zVgNaVw+E+RoLgXUeaPtoQWcy1Nj8WslCVpR2FrUq5rlLw/wAwrE/xE1cWX4sORHlg2AHSpeZ4JhxJ8cAiKOojcLKp0xr3EYRktJG5MwPSnrTfxGC9iX2lX5Xt/nFJuesYVpavDuOonr70SHxXUlKW22GgEiANs8dZ5ocjbQ7YzUbhX4aGwUTIJFCMW8/5ilVxz6fSpOnPjFhnilt9sNqt5rbZ/lXD4h4gNYoLSqErREDjv/Og2PCST2LJywKM7juPJNBtU56tCw2AkBCYECpLmYKW+lDfmET5elLmqlHx79qAZ14GbR+bqWklUT+tGmsubW626E3Srjobif8A9h96TdHZYt1ClpVCUrhX2mnJOblhSPD7TPaf+APtU5y4srjqUKaLHYzWUpjySBI7W4rYNNg798yKqjEZ4dvmUJ9+SaEYzUam0FSFEEJMX7WmPf8AnSptdE3GLLFzv4mNtpLYRKgTBntIk1X2J1C2p0v7Uhfp1M/pFV4vNnConcbzzfn/ALp8yXRC30pWFWPNuPrVkmSr6CTXxF6FHFSP74NLstMg9OKi4v4abQVblWE0tqyRW0kKMC16EobthTG7CZPhHVhTDhbc6JPFTMC5iEY5OGccSreLEVXYfXh1pKpBBkCrB04PxGYM4hYICBcgE8CmU+IGrLPy3TKNo8XzEcTREZc1uKUAJUkAxFCc010y0NwIUPTv2oQ9rV8NhyEICjyrt6UObexOglq74eMY1En9m6BZY/mKpHEYvG5a+tkOKSeCOQodxVlY7P3ce2Uh7Y0PmKBBUewPQUvuaWQ/tU6XClu0k+YiqqzV9Cc7iHcatDRSComBVy6N+HOHZZ/aNhTh5Uqk7Jcuw+DxbbsktmQCT1tVq/2k2tBhQSCm16KM1Qm6o+H+GKlLSgJn+GlZlLmBQrwXDsFzIk1a7mDbThiVLKpHzE9aVMJgELQsSCFAifelf4FIGYZLpkJNki1+gozg3Zb52qFwofpVe5BrtCFftZE/vASPqKPZlnTf4TdhllxUz5QSYPQx0mkSadMe0batyzDBbL6glSiqFAdZ6kda1zvCYJbKgdqDtlJHQ9KH/DzRv4qcRid6kpVtSiYv1N6ecVolmT4TaUjbfrVFpAq9lLZRqZ7CmGlR5rxwferc+HuNXmKHC6NoRaU9Sf8AahWc5ZggnwlMtl3quIgfSiGmMazgcKpKFR5t5i49PpSuSBwZP1KtGWw5vmBKUwL1Uee6zfxKiNxv+6nj8qk5vmmIzbH7W9xlQSn0TIEn71bGmPhTh8KvxVgLISICuAep96TsNlJYLTWJcJUUlKYlRVaBaoWMWhqUghZ79PpVmfGnVCAUYRnaCBK4I44AlJ4twYPFU/h8OCSpwwkcn9APejoBqrHFahAFuTEfePtRLGakcW2hC1lYRxJ/nQJToExe81oVib/askYtj4aY9hbSxcOiZ6zItHpzSTqbEbnlGep/WmX4TYXc3jHbSEQn6AmPzpRzBorUABJJi3e1Ct7HbuKQf0ZmWxp5JPUH7gitncz3H2EXP6feuGn9N4ohwfh3gFJEEoIEg9/aoONyPEpJHhqAAJnpA5v+Uc1OVNjRclGjs7mV+I7Xobm+MJQb9hUTx1cEfQ1zeJWI6zRS2K5EJkSoe4q6fh/4zo8NpQECfNxVOtYVSVpkRerByHV6cC0VcuHhPH1J7TFO+9Crplpf3axHhnxcQjzdEj8pNLmf5b4DUJO8lQCURzVdZp8RMU+uVuFIt5UmBH6/eswupnEqBKysgyCT+YmntvsRWg1rzI1IZbWpMH94jpPA+n86afhjqRLeEO5MkSOJpZxGpvxbS0OC+0/fofvUPRmcFgrSYV6f8TUZq9F01YxvYNZcW8FglwlQSRYfShWfvYqd6lJWkCIH7tdMy1ClKYRIIkXqbk+Rs4xvzOukm9jF+1X0l0Rath7D5U6zhA5uQQEBRSBzPr3o5lOQPPNbiNm8W9BSunRzy2UsjGFIn/LVeI6SKYcv1m7hXWsFiUJVMJQ8g2PoR3oKQWmiPmHw9Upoth1EEyJ5n0oF/d/EhAT+JaCkHiSfSKs3AYpqSrbtUDa1QV6HSXziNwUSZ2EQJpuRmhAzBjHsbVujxWzwWzI7RtoxluaKaT5MOogiZWYE+1Nubamw+C2NuStarJbQncq/SBQzAacexTinXt7LSo2t/ve5HT2oJoDX0KuYfBdBeUU4jYCQdhRxPN54pya0/wDh0uDDJbI8MJCRYn/VPvXuSYd0qhbhccSJUQLCeAJ5rx7VaZIcSpBSY3CLj60UmxHKIluuY/CJPiNOBJVJ2iRHUyKNPZ24MOHgolK/KEpNx713xnxJZYmVK8NRMFYm4AkRSJqrVWHxiQMGFoxKlgbEJMOTbgdaDjZRSo7Yh9Owh1xJUVEz1v0mlrUOaEANNmQeo608Zf8ACpwYYrxi1eKoWbRHl/8AJXU+1D0aTQ2htxKSlSFylxK9wMG8pNq57V0USlJBn4Z6eOFZ8QyHnBuV/pANk+/WtPij8TFtNhhpW1ZneUm/t6V5mWu28NhlmZcM9I80/pVPblYp5SlqJJuonoPemjYJRSI6lbiXHCSSZvcmo2Jxaln06AV1xToKiEXQLD2HX+dMeiNKKdc8RafIJAnqf+KcVbFZ/Clv5hBI4qLTprrJfDMp6f1zSYlsngTWTs0lQ8fD9pxlxJ8TalwCUjzSObjp9eh9aeMRnGW4FO9vYt3mEwo/foT2BiqnRjCUBpJKR1V6QJ/Tiu3goCYQrceZKQIAFz3MkwB6VCePm9vRaGRRWlsv7TeeDGspVsCCoRBuPvPMRWYxKGgUqbBt1Egdx7T+tUFgdTPsKBZcKI7Hn3BtT5l3xX/EoCcQlKXU9uF+3Y34+1cmT004u4nVhzxbqRtqfTbSkKU2lKFAzY29aqtSyFK9CZqxc91w0tPhhMrkCTa/F+/ue1VxjZDqrgmZkcV1en5V8jn9Twv4k1nEAxPI4NRMQ+ZI9eTXiFwmRU/J0NrcSlZieprpejmRvkmSeKQpwwifv/xTTj8sZcSA2o7kiLJKvpYUWb0ORtWlxpSRfaVxPpxFEGcvxA3HaUNi/lIUkj3TwaO0roKSbqyscSFtqi4A46UVynEftErHPUd+/wDvTjmeDZcTsUkBRHzR+dIuNwKsO4U8jkEdanfIaUeI8LZ/GOhraEoSBvgRP1p9w2GS22EtlKQBCQOBaIkcmqqwWfLbbBlQC7Ex+pqfl+cYoLSMOfF3G6I3Efb9apHejclHY4tZe8VKUk7VT0FeZxkpUztUoeMnzoVFwReLczxXPNdZrwqU/icK4gm4JEAmOARzWaA1YrGYxS1oGxA8gi+4jmfaleijlGqN8m0pmpZS+pwBZM+A6YMdJVwCexqeNavNhTeIQ6y6EnyeGVSBxtIkH3p4ON80KgD+rVzexiQhS1ghLc+pNQfqF0T9tizp3Lfw0Yh+XMS6ASVD/LSbhA9Y5phx2pWkNyXEoUeASJ/Oq+zD4h/i8ewwykpbCpcnlQ5Ajpx+dNmq8QwtCUrw6XFExBSFRHYxVIxclYjAeC+Iy1ISh3DLYURO5c7VAfNBgH170u4rMxiX1OlflBKQFWBgE2jgGKcc/wAkOLw+xavDJIIWJUQR6SR16dJqN8OcjbaLiMQkHEoV8yoKSn91aOkHvzNqtdoThTEf+6GJzNZKR4GHCiQt0RuPA2o5Pv6Ue0D8OHcDmAfdLbjSEL2rT/EbcESLE035icSpcqbbZQjhSnJMXEwn9K7t5ghtPzEgCSowRBHX0oN15KKNjFiGd4MRcEX4pW1Fk4aw4CNqQBdP8XcDt3tSL8RM4IKS04Q1AC0tuEeY90zaw/K9JOGee3Qp1e0SbqJt96jLDfyHhk4ujbWeIS48GgmYACSDeT39L0EznDfhW/BMb1XXBmB2qZlygt9bq7Jblc+3A95iouR4FWY49KTMLXKj2QOfyp0gSdtsGIbLaZiVKuQeg6f70x5BrlzD+RXnRyJ/dN5Iqzs50Dg3leItjYAkJBSpQiLCwtx1pVz74TIbSpxh8kQYQ5HaTCh1t1FUVULTT0Q9Q5k05hlOypVov1JsKrbeSe1Fc4x/7NtlNg2JMdVHrUvSuRpdBW4FRBiP670nQZPkA0OEmI4/KuweCUEJmTyak56whtQS2bdZ5+tDg2Upk0RT1BFRyb13TJEAVqcMrsazZkdXHgdqgADBBj8jUZVzRbJ8jU6oA2Btem9nQK2gFJQl32UP50P8NryCtJ5BLaluJEEHkf1el7H4YJUSg+UE0x5zm7jTfhlCmyZ5Efao+T6aeejcUNgi3iGJHsAT96KWth76Juk9VAENP3TNj/I1ZP8AeVvCsqcFxFki8zHFVFnuknMKtMlKkK4Wi4nqO4olkTge2tbydvyzce4p1IXjb2HsqZQtwvub9xUVBsmUgcgHqa4axbC2y4LQB9pFGcNlW1Jk7iOgBPteIFQc5woVhnjtIAQTcg3HoOOKMl9DppKgVpcheGcbWnclXPcceYeooxpvUr+EcDCCkBuAU2BVMkKmJMjuetLmmMxCELJ79v671pjMxU+tJZQoOJtuTcEdPaKlFWzSa4/peWT41rMEuIxSUqgXSeIPUdiOJFLeD0I5gcU6MOSppfmQv/2+4V7d+opIwmX5uGytCVhCZJVKeO11SZqxdM4kowaA6tSnlAqcUtV5UeI+gFPwtUyaezqGMV4iQja6oXWN0H3BNqVte51jUMFpDDzTZVK3CCZ7CRYCnhrNCZHHS3JHX2AqQc3bS54fieZQPkmTa/EG1Sj6eKdlXJvRV/wfwwcxbrl1KQ3IHU9OT61bOMwxSymUR2E3En0oDjkbXSphBaWUwXGkAKImYI4ifrXPGZ2+wzvfG5JI3KJ2qV7A2HWyTVhOhdzLXuJZhZaUEJUUlUpIVxAMTYgW4m/UUDzH4nKUsLbQUKF5JkggcBUA7TzBmrDx+jmwwV7lKBbIcSBIPSIEcmOkjuKrzNvhe6lJcYUCmbIcgLIiYBmFHp0mO9TSihmm9oc9G5wjMG92JeClkncyglISBxuFt082rovCNKCkpQ60OFbFlIIJiADIPH2qutFZe4ArE7SlttXlXFypN9vqBIE9zA9HDLNWSvwFhI3bdpgqSVdYtY9b8R7Ukl9DQkvJHb0ngX3yh1WKCpjaXAL3iPKenQ1H1PpnC4TDuKYL9vL+0UCCfSw+4phawyEpWpyAUiUq3cRa8X71WepNZ+Krw2wA02JVeQs/XpNKpSehpRigDi8V4TRQQCpwCRxAmR9fSj+lMxZwTfiwVLWCNvBAF9sgyAYgmlXL0eK8XHboB3K6TH7oqQ6iTZJE3v2/rrVVEjdFh5d8VmirY+yWUKVu3IJWBEwNpvFx9ql6g1k0nDFbHnLkpkWAPQwb/aqvS2Pe3f8AOjeSZM9isM4G0HYhQO+QBP8AACSJPBtRcQqb6YqDDqW5t5UT9zVi4LKUssIC0kgXISraqI5/P8qDK0u/h0h3wlGCZUmFbelwCSO8+taYzOtzaghRJgpAAjn06da3YVSF3MnErfV4c7AYTuMn6mtcbASlPXk1rhG9qpIvMAfzrVx6V3kiaHkUnZJli3AtSIkWEmL+nrTNp9lC0StI3gkLBN/6moOmX9ieSkKJMxb/ALqZiMpU474jTqUkiwIKZPuCRP8AtRVXs0k60MAwSBtCYChB9Lx/1RrJMuKVk9FcixF+vP8AtStk77gBTiEgKFgeihbqOlNunsR5pStBsQpIIn0TBNriafXg5nfTNNT5GlSdygmAZTPIM/MKQ0Zuncdw3EHobW6+lWFisxZeaLDigXFgpCUXUO208/0elLuR/Dtlhlb2Kh1ybNkkADt5TBVe4n/ehNx8lMHLwbZRmvi+UKTHB3AW9/p1pOz3LFYR3xG52FXlI6Ht/XSn1jIcOEKeDKEJ3bQlBVu7kTMm1+1qhajzzBndhS26CAJVMjiQoJN+ompp30dco6+RFyfWCFN7nJEA7ov9YF6aVaaedwRU0AoOoMb1BB2qFoT/ACJ4qnsJijhngYCkzcdDV2ZVqxp5ppISTIAEe3JjrTuTS2SSsqbKUllS0uDaZiFczHEHr70x5JncK8N8bv4VABAT9hBFddbMsOwvcAoCAv8AiMTtjk+5pays4gjbsOw/x+Ue4m4+lLCVbBKN6LKzbUjCTtwzhdTwdwACSOxiIqA1qQLUEuEWESEgcH0E/X0oflmTJWEhwggEkQY7deTxxap7+n27KTCT12kcWvERNCc29Ivi9PS5M7t5WlxR8N5YAI4UqPT96O9Tsmy9DChzuVO5ajJVcwZ7DgCl/D4TGMKK20IeSI+Wx/8AqTHBix71Pfz4uraaCShS9/iBSSVDaAoSDwCeTQTlFqx3GL1Wx5VikD90KJIhQN+It+dDdSYRvEYdbbqHXAoShUgbCB5SI5ie/FQG8Y4G0glKrEFJEm82B6D/AGr3MNSow7KXHfLKtvJIJMG0CBaTHBv2owyxk9Ay4JQW+gwrUjoS54p2p8sJVEjqTYSQeIgdPWkbWusN4SykKShahucgEbQpM7VbjeJNwCLWHNScY2PxXiurhK0CxvJiQYHqYH+1DdSZ5hnEqQdr0HaClISZ+hm3SfapxlZXJhUU1Y1nEFhv/CtSjYQwnckjykCZmSSVhRJBiIr3D7sGlRUUr/ecURdSzc2/hmwE2EUuaXwSsP4SvKHdpTCRMAn94yZUeDEC0dKN6gy1S9qt5UpZAV/q9otAtQ5Ri6ZLHjlVle64z9x9YQ2naHBPlEck2tUPTOm2nVqZdUQSBERu3T62AFOOYZQMMkq2hSEpCrpBIIidt4i8RyRSacYh7FgtKcaS4Y8vO8/L5ZHlnbNuAYq8dEMi8ssbJdKMYYJDbKVlN964Kp+ot9KMFwG7iUQJuYUR9wfyNLCdIqSof459ajdRPlbk9h5rXPMcVN/sJSZSFqM9Ymbkc2vPWIvRckKkR8+aweLT4ajDgPlUBEHt7Gi2X41H4MMMJS2G1eGtMyRcwY5MqBJ5sB3pJzTGjDqh0KVzBsRzcHsajaKxCl44uqCtgBmDAmLE3vYWoP5LQensensSGpai6hym/IHX6du9V1qfJy2/vDZCFQCoRYqsCRyPc1aeAW0q+5O5RhPaQCZNu3QCk/V+YsALUlaVFUoAAEkgQfKDbnrFTWh2k0J2XZWltai4AYBHMgm/B6j9aAeGlSiBM/1NNeCyNwYBzEOb0pA/ZmUwvoYHzET1sPeg2kMAHsTtUYASST249Ke0TpkplO1ASJgdB1rsxiSiO08cfb1ph/u8yFRvXJ7QfyF4rjidLKIHhqHWQsEEzxcf1ek0x2mjTCuqdbIWlLiVH5SeLiDPel/PcgU28nwSpaXJKYG5QUOUyPfntPY0T/s55pafLtBITv6AkxKiDaP9qfG8nWxtkBMgftJSrd6hUxNzx1p7SF42wTo/KlYVG9SfFfMc3gWlIv2mf+KYf7RcTJVAQU2BAPm4jgDpxfkUPGDWhW7w1KSqYlW2enSCR9KKLYhhXiQlJQbC5TMwb2kH7+tI48isXxAuaalbS2jDoBU6FSA2AY4ItPPr/tUXAfD44h/8RiHFBSzPho8u2LedcdgLJ4nmg2h8klfjuOEySAASmSD5iSOkggDr9qsljEOBBh2VQNoNpvzJETPcVSMYxFfKaAOrPha0sKLK/wBqE7ksFYVPPyk+e/rNVhl2eLbUW1FTJBgFJ27SOh9KsDUmTuqQ4604vx0wSgEqkdkqmUxeAJF4tVW4twOE7pDnXdYz1maZ7JU4h38Z4a1B9JWFCxSZiZ8wmaZdO5UFo3ttvOoAMuGwj3I2296S8twzryS2EqUtElIAk+oq/MBimmsG2wtTZUG0pUJ3AEAAgc8do6CpzdIpCTTEhjIClIUG3UhdwtIKk3kTI9uKk4drFgAlClpSRdSCOekx2pvyZSm3Clh0KZ22SF8GekjgnrFvpRhWAW8hKXFGCQVAEE2tFhHe4ipci6yNCOrMkoUAQUKKSYJA+sGOPalfWGoUEtlpwFbZBK09jyj2NiR3mmD4ktoLTjSlIhudg2+YKF53G4vaODu+yhpPRwech/chKkpKBO0rC5hUwbce808GpK2DJlf8okO/EFxkqCWrLgpK1dAZ6CDUPMtYqxWFcYWm6oKYMiQoKvN+/XrTRm/wo2K2suEiR5XIWAT6wCP/AMqWc909icvG5xpJbP8A6jYlPsTEp+v3qkY4/BGWbK1TY74vQjTyyVuOpEXQkgJnvuMm88fSwqv1ZQ/gsWlIbS8qTsKQVBUdQAZBE8G4q00ZyhxJQpMGCbHnsCYtfnmhOjWEbll1aW3XHFEpKh/lz8ouJBPmIFzAHSxdVoM0/J0yfNQG9r2HKHiYSVfKZ695tEde9dmUEKkFRWedxIievmEbTPQdKk4p5sKWEbSRB3RtAjnywfyHAFavYFLjUuPBraNwWhSuTMbZBA9iIv61JQiP7kqoD53j2C08FOBKwhQKirgrBCfKB1ItSTozTv4lwqLmwMJDh2/Mq/CZsPUn0+nDVWWKaxCpWXQozvsd3HUW7fSKcPhhkD6f8UuENbVNoBHmcsLiRZIIBCr3ERzTtqEbJ25yqgyz4qoShshJBISkkqM+qj1nmeTRBzR6lpjepqexlX1m3vUjC4lbUOgHbu4TwkSZgckiKjZzqlKD58TBUq0naQBwClAChHMfnSJ8ugtVpg3HabdQw4FsjFIKdyVtpkmAIChBVxxE+lIGSZeHccGmlqZSZPnO0gAfLfrIgSJvxTXnXxNbSsIZW4sAELXAEg9ACZjnn6UtvZ9h38U266lRS3EJgHeZ+ZU8ATxeYAp4xoSUr8liu4NtcIM7UymZtED99JChyRPX2oFmuhWt4eaZQtQ5ZWqUrAAjrINjzKT2qQxmSA4Nro4mf3eSJPS/9dq7u5ijdtL6SU3hImd3EnqT6Tx9axSkJufYhw4V7xNraQYQ1PmmQCo8EgCwHAkxQ74Z4bc66TAhHX3oz8R2R4UoUVgwJMK+yo3fQ9x710+EWRBxrErcBCBsAM7fNJIF+falapCt07D4ywJkluSpMg7Z9jz1rMHiUh0IccS2TIhREyZi3PamjN9LpxGHKCtTakAebcRtKeu6YiOZ5txE1T2RZM+9iVNtBLi0qMkqlJP8RgkKBieb2pYxsPuBTVecJUjwklM7gSAL2/STeKIZRqxW1ADD7uxAS35ZCSOyhz249hatcNpFrDuEPJGJdBA2CUpSbAFUXJm1/wDmm1/BM+EN4DQaEmLyebD0gXN+YqlJaMrbt6AeY6mWC0hafAUtUJDkFVyIUrbwJi0zUDNGsO04Bj3X1rUkqSsLVAjolCfKm9oPQcmt8x1TgEShbPjpN73k+6lHbz0pJzvGIddJQXPDsEB1W5SU/wAMi0CikaUq6HXSb7zLLgbCfCK1KS4ogbkdCY802mDxTDi8S5tCkOts7lJlS07k9gIJtJPIMz70H04425hUpQnyAwCQLqAG60mL9TRLDY0tgthRbEQOI/8AECI/6peVMZLRJON8MStaXHCCPIkp7EmDNvraxoI242tannWVSf8ALSoAwJsoyDClD6gRxetHWDMhS7cHi/Ydx7WqJqXUKmvAXtH7RBSomw3Ijt6KH/1pnLkqQv8ALuQXW2lZSZhUT5eo7GbffvXuFWW1gFJTutMT63kQOOfXik17Uz6j84QehSBcH1uai4rOXUDcZ9SJ+8jrWWKXkzzR8ItJ8LCgtAT/AKhF7niEmLA2NojoawagxDT6QnDJW6WyrepwISlN+CqbSPz5pByrUSiJD6irnaTfjpJ7dqIZdiG8eSl10pKSpMTFrSg/whXHvQWLezSyqSpErDqOb4jxXWVJwwUVKJXAKjAgqCRbr5R0HFPjOU4dtoBLLaWgkgeWZF5Pm6/bj0oJ/aZR4eGSlLIWQlG1SYFldBzAHUG9utOhy9KYDhW7IhSvtYpAiIPWfrTV9E+Sj2JWlczILmHeWVONOBCCoxLZG5tRmelp/wBNaY7Ujj2OODY8zZTDpNwkAklXUTxbvYyKO4zQDT7viIcdaWkFJKQm6T+6ARBI6HpNdNPaeZy9sqbS6skytUblqHeBFgeifzqXt7bM8qpIVcNjUtwUSVKlOy4JHrwZpQ11jSlwEJGzdNhG1UdPf+VO+pMI7g0Le2JdQm+5IhSZPJHaeTeiOj9Ks49oP40pecWkEMhUJbR+7uAIKlGOTbpTRi4u2dWXLCUKRTP9v4kHxA6uYP2PP0qe9qvFpbT4pKkG6Lj7gC0/Srszn4Z4JTcN4RI/8VKSfSL0g5h8HQr/AClrb9HEhSfqoQf1qlo5EmGNC6TbxWGbxOIHi7zuS0D5fKYBUeSZ56dL0+raJTC0pECAlN4H7ojr26CqaTmmZZWkJS426wi0JIcSBun5SNyftF64Z98S8Vi07TDCZuG5So9gTMxfia5ZYpzfei0ZqPZbmMwDW3bCbXgdx2FL+daTwmJBCk7XLALSfOO3uPQ1TicaudqVqk9iST7AdaYMi0M88Qt7e2g3FwFqB6mflBjrf0pZYHDfMtHNz0o2RdSfDTE4fc4keM1yVIsQB/En27TXmS5ex4XiFrxVDykKUpNyDChtIkC31qwmcnTh0BDXiKKhCgpxRt3iY+1Q8tyUNFQLaQgysjkz7n8hTxzNLYJenTdoUs30qy3CklcEAlQuBI4gkH71Cy3TbCp34oI+kD05Jj7U/pwRcT5us83IPMWEER+lV5qlS2nT4SyppQMbQNu4cji3eqQy8nRKeLirA2pcf+0LTbilpSfmnki1oi1NmW5fj28H5cUENpv4cySoie3PT7daU9KYDfiEqWN0GQmJKlc8cnvRXHancWrj9nJ8oMT6zzPtVVEi2R8Xnj7qSHX1rTaUlRgn2FretMWj8mxbUPYedykEJUmEp80eVThUkJVJBtJFutqVHnxuCko2jsTun79PQ08aZ1A5iEkuubig7hv4MRACYj6RFqWcuK0GEbdDo7mit3hqaVvPztlRJKj1EiVCZAM9arTWOaPl5SF72xMlCgUT9CBPHrzVnYlzD4lC3SpQdShIhatgt1EAki48o7etK2t9RjEshlxtEIjYRdUgRZRO7r+lShkVlZRdFbrxHTbf+ulaOYy1F8Po5xQBW4lJ7AEn8rfnRjA6JSY8zqgObC/2FdHuRI+1JnmgcyAPgEX86wZ5mJFOLuDlYVfi454INxUJ55LbexKW0JSn91ABPqVkbifrQjF6lShuZFpseFdrVzOVvSOqMeK2xmxKSqIDaeggRP1nm9LerXmiGGV7VKTPiFFwjdAJseRH1ovpPLFY9QdxA8NtIlpIB27rXURzA4HFqZdQaQYdwym5KfPuLiUgHd3CUi8g3nn7U6ddkpNPoWso0bg2gClAcKkghTkqkG+4JMAfajn4Vq4bQ2mP9CeftSNmasbgHGkvbnWmzDbm2fIqJRfids7TeQCDFOmW6gYfuy4NnB3CCn36D3muDPhyRfJNtHZhywkuLVMj4zLmXBteZbvMHYEkesi4+9CMZ8OmnAFsurbcEQT5gY4mCF/WTxR3+1GlGz7ZTJ8piR9OalNOtbpCgCI79vT0pY5MiVKx3DG9tirkuDVh8chePnalKih0GEKc6SqO08waszJ9QtO+VKT8u4rTCk7jICQoGCrbeB0i9V/q1rFYpO1CUpSFyfMAsjiY3QepAIollL5aSlCPJcDvz1VftXp45ScLktnmZMceemOqs5G5X7J4g9UlM89BvkD6VBzPVjDW4ueISCkBAbWD5o6qAT81pmL9KGv5ne+2RIKkmx/Qj3qUzmJjwyvcjm4mZj8vyplIR40ElZilYIITCkkKTyCkjgz0iq80hm6MuzLwEyprELgLKgUpRcoAjiFGDf6UXffYQAQgq3ReYEdfelLH5Cw+8cQ0S2j/ANpPRYJkzwBEG3WmbXGxYtt0XwcSCYEHiYNxPFJPxE1UltPgNkFwiTceXoAfWL39KB5bqpxhJSpKl2somTa4vSJni3SpTrnm3qKpB46meoqKVlVoh5064HU3BTNwkxPEiKJ4jNWXvnwyAY5IvxAv2t09aBFCnlBKbmYEVIawbniJZcUUExEgqPsEpkkmn4M3LY1fDrENEuIDQQuZ8RI6CLX4F/1p7aeSFpb3eIbqmJsOev8A3S5l2lV4JIhxK3DeCkiJ/iHU0Vy1CwTMSoXMSZj7xXDkfyZ2Y5fGgkvGtlW2AlUkE7oB7e1+AOpFDX8U3cqdFrW79THWPSq41plmMZJfeUNi1wkoJ944tQbLWn8TBCXHUIsYMAA/ugkxJ9KvDFauybzU6SLIxDiMQdqFFLA3b1JtvV/ACLxFzHoO9aYbCNpKUFsBoAEjift/Og+E1Ey5DSQWdsAIVbjn0oxgceCVC6vTj6zTfytG7AuZaYwzjhWUqbg/+mQJHY259a0weUNIkNojoTMkj+ulFtXuttpBCg2NokK5nrHf3oHh9SsebzC3B9O0HmnUm0TpJ7JeJweHcTDiR5QbzECZtHqeKD5Dlqw4tbSNze7aPMAbdprbKkfjHFbkq8MQY7n3HTrFNeE1NgsAjbs3rHQCRHboB+tUUbWxHJXogqyfFOGYCQTcrPTuYt9JqS3pRgqhe5xQFpJH2iPzmhmP+JCXlFSm1GTO2YA9hRbTeoV4wLCWQEtiZChI7WNz2tRjjUejOfIWMBnqcPiVIxTbiUcBM8X5mxVb1qxXnWSwF4ZzekzCU2Jte5n7elKubKLhPisrUn1TNu/H6ULynJ1YtxLOFLxSkncAYSgfxbrX6Qfzo3XQv+k7UuYMhlDZWQXFzuAkpCbKhP1jtzUg6KwYIUXXX0wNsp2CT15vFHh8G0rO/EYpYWY2pSnclIHCSVXPPpRRr4YOIQAziUQr5lKbKrHsN0TQdMyl4Max5CNoJPk27UiEwIsBx6zXmW5upSinwxAHlATf14HPrUXPvhpioSGcWo2O4q8gEcWTeqtxq8ThcQptT5Km1EEpWYpVBM3L8Lgz4NuNlL9kwpKkKBFr7RyCCOlqo/H4VWHUQhZLSja8GOygOv61a+QaWcxa0uY1C3EOpBJW4QbC3lB/WmHG6By/ZsLKQrugqBsO4PNa0tDcb2VrkWiStoLWpREBRCbbetyDPvRrGYN5JSGzsSfSJ+5n+dMuS6UVhV/4d17ZPmS4tKkkGw5T+YNDddOvsqSEhEL+SUybcjnmmi4sDTRCy/BKSvc4SbXjk+vqQKkLwP8ACTHHqoevSlU5zmaTdrcB/oH/AHRDLtV4hR2vthoRZSgUpJ9+Ka0gU32S3c+LLqsMtSQhUKQTzI/dKjcQZ/Kvc11ajDgbpMiBAifralzW60KKHXGwlwKvHyuAAdjM+1HNP6qwru0eC1KAJSpG6PaanJU7DFhDUbP+BkQNhIECwBHFjXTTeVJTl6b/ADAE/wDykn86ysrZukRxApKyhagbgH2ogpoISkiPOCYi32rKyuWemdCB2fJ/w6CkBHmvtSACSYmwHeo+TEYJ7dt8V1dg4r9yedog39ZrKyqpviYkv5osuSSTe47xU7DY1SiojymOeefesrKRpUFPYN1koqbWgqVtWASmbBSSPMO0zRvB4BIw6UpG0bU8ADgT/KsrKMP5Q3lizqnTzbiS4nyLQgHcn96ehpde1E8ptLIVsKJlxPzKEAAH2rKyuiiT7JGk3w46444hLigEgb/MBeJAJ5NP+GwLbkKKEDkQEjtzxWVlcuZtPRfEtGmKy8NqBSSKUteYZISh1KQlSlEGBzXtZVMLdIfIlTEvwxu/2pn0Ji1N4klJI/ZqmLdqysrqfRxLstfSaUvWcBUFBXJ7e1FsO6nDlXhNpQFLuB1PEk81lZUolJI1VrWEKV4MxFt/ef8ATU/JtSeMY8Pb/wDKf/5Fe1lO0cqbs2zXOCkKSEjtz3qo9W6DYWFOIKm1ncomSqTzeTWVlJHqyy7DWjtRu4hkJUdqkIACxzAAF+9MzWPUEybkWk8+9e1lRl2zrj0hc1DqpxJU0mwUYJBPSvMseJwqXFErWokys7o6WmsrK3gMdyF/FZgsuGVHmKmKxW5IBTawMmZ7817WVmE4aS0y29jHg4VKbwkltsm173PNqa044eIYaaEAcNj8zFZWVWyKR//Z"/>
          <p:cNvSpPr>
            <a:spLocks noChangeAspect="1" noChangeArrowheads="1"/>
          </p:cNvSpPr>
          <p:nvPr/>
        </p:nvSpPr>
        <p:spPr bwMode="auto">
          <a:xfrm>
            <a:off x="155575" y="-89852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2.bp.blogspot.com/_ZVs8mxmPtmA/Sj_j2yqB38I/AAAAAAAABU0/2wY-RpZpGdA/s400/Taranch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1" y="3581400"/>
            <a:ext cx="3469158" cy="26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t0.gstatic.com/images?q=tbn:ANd9GcStiPOjSmkcfqdgE5VythJkw9vClThfm8oz3xyhPYB_fFeXNI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42101"/>
            <a:ext cx="3114675" cy="253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407" y="228600"/>
            <a:ext cx="887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Why rethink the Black Liberation Movement?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7406" y="990600"/>
            <a:ext cx="52793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/>
              <a:t>The crisis is pushing hard</a:t>
            </a:r>
          </a:p>
          <a:p>
            <a:pPr algn="r"/>
            <a:r>
              <a:rPr lang="en-US" sz="3200" b="1" dirty="0" smtClean="0"/>
              <a:t>A new upsurge is coming</a:t>
            </a:r>
          </a:p>
          <a:p>
            <a:pPr algn="r"/>
            <a:r>
              <a:rPr lang="en-US" sz="3200" b="1" dirty="0" smtClean="0"/>
              <a:t>A new unity is possible</a:t>
            </a:r>
          </a:p>
          <a:p>
            <a:pPr algn="r"/>
            <a:r>
              <a:rPr lang="en-US" sz="3200" b="1" dirty="0" smtClean="0"/>
              <a:t>New theory is needed</a:t>
            </a:r>
          </a:p>
          <a:p>
            <a:pPr algn="r"/>
            <a:r>
              <a:rPr lang="en-US" sz="3200" b="1" dirty="0" smtClean="0"/>
              <a:t>We can learn from experience</a:t>
            </a:r>
            <a:endParaRPr lang="en-US" sz="3200" b="1" dirty="0"/>
          </a:p>
        </p:txBody>
      </p:sp>
      <p:pic>
        <p:nvPicPr>
          <p:cNvPr id="6146" name="Picture 2" descr="http://t3.gstatic.com/images?q=tbn:ANd9GcTO9fGdpzilLcuVt7gdNu0YUlZBQaE5kycS4HmMCR4T9DyfSQw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6835"/>
            <a:ext cx="2438400" cy="326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3.gstatic.com/images?q=tbn:ANd9GcTaU924aNk_zDtlkwffea90CEdrlipbzI-fL0fczM64HN0W1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96835"/>
            <a:ext cx="4866419" cy="326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3.gstatic.com/images?q=tbn:ANd9GcTjTrB5qT-DjX-ZfY7UvfgXLRGjQAABtT1Fnoc7iUVndcjrVxY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r="13839"/>
          <a:stretch/>
        </p:blipFill>
        <p:spPr bwMode="auto">
          <a:xfrm>
            <a:off x="7543800" y="3505200"/>
            <a:ext cx="1526578" cy="31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20271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/>
              <a:t>Basic argument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Black people face the boxes of class exploitation, national oppression, and racism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Black people have always had multiple movements fighting for freedom.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It is possible to understand a dialectic of unity and polarity within the movement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The movement strategy we need depends on the maximum unity possible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The fundamental crisis we face forces spontaneous convergence to build upon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We need a general methodological framework so we can all get on the same page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We need immediate action plans, and strategic plans as well </a:t>
            </a:r>
            <a:endParaRPr lang="en-US" sz="2000" b="1" dirty="0"/>
          </a:p>
        </p:txBody>
      </p:sp>
      <p:pic>
        <p:nvPicPr>
          <p:cNvPr id="1026" name="Picture 2" descr="http://t3.gstatic.com/images?q=tbn:ANd9GcSBEwpaeEXmlrH3HlWBiiYPJBHu_A2A7iU1VFRZMi65wnSORfo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5286"/>
            <a:ext cx="2297914" cy="22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QfBToKTPZU6G6iBKIKuctIHBGXGd512VmpmwOTa_kbK-GK_wwb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198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RaCH0FcKQlXghZgpVV1VOvObkNz8cBYudykPgi1HS54eqLHGm0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7443"/>
            <a:ext cx="128459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Q_y7AkD_yIifNzJR2rfFAjHyOs7ILdjdyPKsJ0D6t6CmLQ_uqe4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669"/>
            <a:ext cx="1341378" cy="20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2.gstatic.com/images?q=tbn:ANd9GcStpNo6H08paCDBJjHUTZnafRaUHyeN9Q3o4GPo2wBHtfMhEP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2950"/>
            <a:ext cx="1823321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97777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The no box option </a:t>
            </a:r>
            <a:r>
              <a:rPr lang="en-US" sz="4000" b="1" dirty="0" smtClean="0"/>
              <a:t>is a utopian vision</a:t>
            </a:r>
          </a:p>
          <a:p>
            <a:r>
              <a:rPr lang="en-US" sz="4000" b="1" dirty="0" smtClean="0"/>
              <a:t> and not an immediate practical project.  </a:t>
            </a:r>
          </a:p>
          <a:p>
            <a:r>
              <a:rPr lang="en-US" sz="4000" b="1" dirty="0" smtClean="0"/>
              <a:t>But, it can help focus a philosophical and </a:t>
            </a:r>
          </a:p>
          <a:p>
            <a:r>
              <a:rPr lang="en-US" sz="4000" b="1" dirty="0" smtClean="0"/>
              <a:t>moral position that can guide one into a </a:t>
            </a:r>
          </a:p>
          <a:p>
            <a:r>
              <a:rPr lang="en-US" sz="4000" b="1" dirty="0" smtClean="0"/>
              <a:t>movement social change: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591342"/>
            <a:ext cx="60139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/>
              <a:t>If you don’t know where</a:t>
            </a:r>
          </a:p>
          <a:p>
            <a:r>
              <a:rPr lang="en-US" sz="4400" b="1" i="1" dirty="0" smtClean="0"/>
              <a:t> you are going, any road </a:t>
            </a:r>
          </a:p>
          <a:p>
            <a:r>
              <a:rPr lang="en-US" sz="4400" b="1" i="1" dirty="0" smtClean="0"/>
              <a:t>will take you there.</a:t>
            </a:r>
            <a:endParaRPr lang="en-US" sz="4400" b="1" i="1" dirty="0"/>
          </a:p>
        </p:txBody>
      </p:sp>
      <p:pic>
        <p:nvPicPr>
          <p:cNvPr id="3076" name="Picture 4" descr="http://t3.gstatic.com/images?q=tbn:ANd9GcQPIi0sJfHeWtIoqeNDVqYIPYCQyeJIkhSYgwpYM3p3LNIutNPy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000749"/>
            <a:ext cx="6657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.ffffound.com/static-data/assets/6/7b7024fe8d741d5f089ff3c79c83484b51763c17_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/>
          <a:stretch/>
        </p:blipFill>
        <p:spPr bwMode="auto">
          <a:xfrm>
            <a:off x="6290179" y="3076575"/>
            <a:ext cx="2853821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36276"/>
              </p:ext>
            </p:extLst>
          </p:nvPr>
        </p:nvGraphicFramePr>
        <p:xfrm>
          <a:off x="609600" y="1637149"/>
          <a:ext cx="8001000" cy="468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762695">
                <a:tc>
                  <a:txBody>
                    <a:bodyPr/>
                    <a:lstStyle/>
                    <a:p>
                      <a:r>
                        <a:rPr lang="en-US" dirty="0" smtClean="0"/>
                        <a:t>De-Link from the boxes of the system of oppression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Re-Link to tradition and historic forms of survival – boxes we can live by</a:t>
                      </a:r>
                      <a:endParaRPr lang="en-US" dirty="0"/>
                    </a:p>
                  </a:txBody>
                  <a:tcPr/>
                </a:tc>
              </a:tr>
              <a:tr h="762695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Face to face culture – practicing</a:t>
                      </a:r>
                      <a:r>
                        <a:rPr lang="en-US" baseline="0" dirty="0" smtClean="0"/>
                        <a:t> the social arts of conversation and compromise, logic and humor</a:t>
                      </a:r>
                      <a:endParaRPr lang="en-US" dirty="0"/>
                    </a:p>
                  </a:txBody>
                  <a:tcPr/>
                </a:tc>
              </a:tr>
              <a:tr h="762695">
                <a:tc>
                  <a:txBody>
                    <a:bodyPr/>
                    <a:lstStyle/>
                    <a:p>
                      <a:r>
                        <a:rPr lang="en-US" dirty="0" smtClean="0"/>
                        <a:t>Fast food and</a:t>
                      </a:r>
                      <a:r>
                        <a:rPr lang="en-US" baseline="0" dirty="0" smtClean="0"/>
                        <a:t> soft drinks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food and water –basically cut back on the red meat and place emphasis on fruits and vegetables</a:t>
                      </a:r>
                      <a:endParaRPr lang="en-US" dirty="0"/>
                    </a:p>
                  </a:txBody>
                  <a:tcPr/>
                </a:tc>
              </a:tr>
              <a:tr h="1047978">
                <a:tc>
                  <a:txBody>
                    <a:bodyPr/>
                    <a:lstStyle/>
                    <a:p>
                      <a:r>
                        <a:rPr lang="en-US" dirty="0" smtClean="0"/>
                        <a:t>Dope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oth sides of your brain with positive cultural practices, and moral values</a:t>
                      </a:r>
                      <a:endParaRPr lang="en-US" dirty="0"/>
                    </a:p>
                  </a:txBody>
                  <a:tcPr/>
                </a:tc>
              </a:tr>
              <a:tr h="1047978">
                <a:tc>
                  <a:txBody>
                    <a:bodyPr/>
                    <a:lstStyle/>
                    <a:p>
                      <a:r>
                        <a:rPr lang="en-US" dirty="0" smtClean="0"/>
                        <a:t>Quick fix mentality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Rebuilding trans-generational institutions for church, family, neighborhood, and fun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385227"/>
            <a:ext cx="733752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Toward a revolutionary transformation </a:t>
            </a:r>
          </a:p>
          <a:p>
            <a:r>
              <a:rPr lang="en-US" sz="3400" b="1" dirty="0" smtClean="0"/>
              <a:t>of everyday community life for all of us </a:t>
            </a:r>
            <a:endParaRPr lang="en-US" sz="3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46330" y="6412468"/>
            <a:ext cx="307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As usual, the question is how?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901753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The objective situation</a:t>
            </a:r>
            <a:endParaRPr lang="en-US" sz="7200" b="1" dirty="0"/>
          </a:p>
          <a:p>
            <a:r>
              <a:rPr lang="en-US" sz="2800" b="1" u="sng" dirty="0" smtClean="0"/>
              <a:t>Class exploitation</a:t>
            </a:r>
            <a:r>
              <a:rPr lang="en-US" sz="2800" b="1" dirty="0" smtClean="0"/>
              <a:t>: exploitation of workers and the expelled</a:t>
            </a:r>
          </a:p>
          <a:p>
            <a:endParaRPr lang="en-US" sz="2800" b="1" dirty="0"/>
          </a:p>
          <a:p>
            <a:r>
              <a:rPr lang="en-US" sz="2800" b="1" u="sng" dirty="0" smtClean="0"/>
              <a:t>National oppression</a:t>
            </a:r>
            <a:r>
              <a:rPr lang="en-US" sz="2800" b="1" dirty="0" smtClean="0"/>
              <a:t>: racism and soft genocide</a:t>
            </a:r>
          </a:p>
          <a:p>
            <a:endParaRPr lang="en-US" sz="2800" b="1" dirty="0"/>
          </a:p>
          <a:p>
            <a:r>
              <a:rPr lang="en-US" sz="2800" b="1" u="sng" dirty="0" smtClean="0"/>
              <a:t>Gender oppression</a:t>
            </a:r>
            <a:r>
              <a:rPr lang="en-US" sz="2800" b="1" dirty="0" smtClean="0"/>
              <a:t>: male supremacy and homophobia</a:t>
            </a:r>
            <a:endParaRPr lang="en-US" sz="2800" b="1" dirty="0"/>
          </a:p>
        </p:txBody>
      </p:sp>
      <p:pic>
        <p:nvPicPr>
          <p:cNvPr id="4098" name="Picture 2" descr="http://t3.gstatic.com/images?q=tbn:ANd9GcQSQ20QCwXG_wWnRB_BQJaQ-ExzZgfZcpBCAxhhd9TB2tliYG7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7338"/>
          <a:stretch/>
        </p:blipFill>
        <p:spPr bwMode="auto">
          <a:xfrm>
            <a:off x="304800" y="3733800"/>
            <a:ext cx="277941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atermarked.cutcaster.com/cutcaster-photo-800888706-Black-Construction-Work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4"/>
          <a:stretch/>
        </p:blipFill>
        <p:spPr bwMode="auto">
          <a:xfrm>
            <a:off x="6629400" y="3704376"/>
            <a:ext cx="2348585" cy="30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s.123rf.com/400wm/400/400/oneword/oneword1003/oneword100300104/6649715-a-black-man-with-hands-outside-the-bars-of-a-prison-ce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59"/>
          <a:stretch/>
        </p:blipFill>
        <p:spPr bwMode="auto">
          <a:xfrm>
            <a:off x="3200400" y="3704376"/>
            <a:ext cx="3342239" cy="30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98810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Technological revolution: a new moment:</a:t>
            </a:r>
          </a:p>
          <a:p>
            <a:endParaRPr lang="en-US" sz="4000" b="1" u="sng" dirty="0" smtClean="0"/>
          </a:p>
          <a:p>
            <a:r>
              <a:rPr lang="en-US" sz="4000" b="1" dirty="0" smtClean="0"/>
              <a:t> 	Fundamental re-</a:t>
            </a:r>
            <a:r>
              <a:rPr lang="en-US" sz="4000" b="1" dirty="0" err="1" smtClean="0"/>
              <a:t>oganization</a:t>
            </a:r>
            <a:r>
              <a:rPr lang="en-US" sz="4000" b="1" dirty="0" smtClean="0"/>
              <a:t> </a:t>
            </a:r>
          </a:p>
          <a:p>
            <a:r>
              <a:rPr lang="en-US" sz="4000" b="1" dirty="0"/>
              <a:t>	</a:t>
            </a:r>
            <a:r>
              <a:rPr lang="en-US" sz="4000" b="1" dirty="0" smtClean="0"/>
              <a:t>	of the labor process</a:t>
            </a:r>
          </a:p>
          <a:p>
            <a:r>
              <a:rPr lang="en-US" sz="4000" b="1" dirty="0" smtClean="0"/>
              <a:t>	New class of 21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century </a:t>
            </a:r>
          </a:p>
          <a:p>
            <a:r>
              <a:rPr lang="en-US" sz="4000" b="1" dirty="0"/>
              <a:t>	</a:t>
            </a:r>
            <a:r>
              <a:rPr lang="en-US" sz="4000" b="1" dirty="0" smtClean="0"/>
              <a:t>	proletarians (Roman style)</a:t>
            </a:r>
          </a:p>
          <a:p>
            <a:r>
              <a:rPr lang="en-US" sz="4000" b="1" dirty="0" smtClean="0"/>
              <a:t>	National oppression becomes </a:t>
            </a:r>
          </a:p>
          <a:p>
            <a:r>
              <a:rPr lang="en-US" sz="4000" b="1" dirty="0"/>
              <a:t>	</a:t>
            </a:r>
            <a:r>
              <a:rPr lang="en-US" sz="4000" b="1" dirty="0" smtClean="0"/>
              <a:t>	soft genocide</a:t>
            </a:r>
            <a:endParaRPr lang="en-US" sz="4000" b="1" dirty="0"/>
          </a:p>
        </p:txBody>
      </p:sp>
      <p:pic>
        <p:nvPicPr>
          <p:cNvPr id="5122" name="Picture 2" descr="http://t0.gstatic.com/images?q=tbn:ANd9GcTl1udCKwN7NNJYsOERr_gqMlcyg8xqFJHuIiGU8HdRU-qqBgaM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53" y="5334000"/>
            <a:ext cx="5007048" cy="14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RpzJrhROBiHqvs8linKb1akEf9PU2vbGgjOBJo8XjFGEu3hsQ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7"/>
          <a:stretch/>
        </p:blipFill>
        <p:spPr bwMode="auto">
          <a:xfrm>
            <a:off x="244444" y="5562600"/>
            <a:ext cx="4022756" cy="12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02" y="76200"/>
            <a:ext cx="90670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/>
              <a:t>Our movements can be reborn and reunited</a:t>
            </a:r>
            <a:endParaRPr lang="en-US" sz="3800" b="1" dirty="0"/>
          </a:p>
        </p:txBody>
      </p:sp>
      <p:pic>
        <p:nvPicPr>
          <p:cNvPr id="8194" name="Picture 2" descr="http://t2.gstatic.com/images?q=tbn:ANd9GcRyQvrcUYV6-fjx5_KmS3kosaLzb3o9ic015q_k-TYXZR0XmXUE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629400" cy="53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6051" y="6248400"/>
            <a:ext cx="582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This moment gives us insight into our potential unity.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5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52800" y="152400"/>
            <a:ext cx="4114800" cy="41148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In the box</a:t>
            </a:r>
            <a:endParaRPr lang="en-US" sz="4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63586" y="762000"/>
            <a:ext cx="298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Civil rights </a:t>
            </a:r>
            <a:br>
              <a:rPr lang="en-US" sz="2000" b="1" dirty="0" smtClean="0"/>
            </a:br>
            <a:r>
              <a:rPr lang="en-US" sz="2000" b="1" dirty="0" smtClean="0"/>
              <a:t>movement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24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500</Words>
  <Application>Microsoft Office PowerPoint</Application>
  <PresentationFormat>On-screen Show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mcworter</dc:creator>
  <cp:lastModifiedBy>mcworter</cp:lastModifiedBy>
  <cp:revision>19</cp:revision>
  <cp:lastPrinted>2012-12-04T03:39:46Z</cp:lastPrinted>
  <dcterms:created xsi:type="dcterms:W3CDTF">2012-12-04T00:06:41Z</dcterms:created>
  <dcterms:modified xsi:type="dcterms:W3CDTF">2012-12-04T03:39:53Z</dcterms:modified>
</cp:coreProperties>
</file>